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tags/tag7.xml" ContentType="application/vnd.openxmlformats-officedocument.presentationml.tags+xml"/>
  <Override PartName="/ppt/notesSlides/notesSlide38.xml" ContentType="application/vnd.openxmlformats-officedocument.presentationml.notesSlide+xml"/>
  <Override PartName="/ppt/tags/tag8.xml" ContentType="application/vnd.openxmlformats-officedocument.presentationml.tags+xml"/>
  <Override PartName="/ppt/notesSlides/notesSlide39.xml" ContentType="application/vnd.openxmlformats-officedocument.presentationml.notesSlide+xml"/>
  <Override PartName="/ppt/tags/tag9.xml" ContentType="application/vnd.openxmlformats-officedocument.presentationml.tags+xml"/>
  <Override PartName="/ppt/notesSlides/notesSlide40.xml" ContentType="application/vnd.openxmlformats-officedocument.presentationml.notesSlide+xml"/>
  <Override PartName="/ppt/tags/tag10.xml" ContentType="application/vnd.openxmlformats-officedocument.presentationml.tags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94"/>
  </p:notesMasterIdLst>
  <p:handoutMasterIdLst>
    <p:handoutMasterId r:id="rId95"/>
  </p:handoutMasterIdLst>
  <p:sldIdLst>
    <p:sldId id="701" r:id="rId2"/>
    <p:sldId id="619" r:id="rId3"/>
    <p:sldId id="702" r:id="rId4"/>
    <p:sldId id="765" r:id="rId5"/>
    <p:sldId id="766" r:id="rId6"/>
    <p:sldId id="767" r:id="rId7"/>
    <p:sldId id="694" r:id="rId8"/>
    <p:sldId id="507" r:id="rId9"/>
    <p:sldId id="386" r:id="rId10"/>
    <p:sldId id="391" r:id="rId11"/>
    <p:sldId id="509" r:id="rId12"/>
    <p:sldId id="538" r:id="rId13"/>
    <p:sldId id="394" r:id="rId14"/>
    <p:sldId id="508" r:id="rId15"/>
    <p:sldId id="790" r:id="rId16"/>
    <p:sldId id="786" r:id="rId17"/>
    <p:sldId id="787" r:id="rId18"/>
    <p:sldId id="788" r:id="rId19"/>
    <p:sldId id="789" r:id="rId20"/>
    <p:sldId id="697" r:id="rId21"/>
    <p:sldId id="768" r:id="rId22"/>
    <p:sldId id="769" r:id="rId23"/>
    <p:sldId id="770" r:id="rId24"/>
    <p:sldId id="771" r:id="rId25"/>
    <p:sldId id="772" r:id="rId26"/>
    <p:sldId id="773" r:id="rId27"/>
    <p:sldId id="774" r:id="rId28"/>
    <p:sldId id="775" r:id="rId29"/>
    <p:sldId id="777" r:id="rId30"/>
    <p:sldId id="778" r:id="rId31"/>
    <p:sldId id="779" r:id="rId32"/>
    <p:sldId id="780" r:id="rId33"/>
    <p:sldId id="781" r:id="rId34"/>
    <p:sldId id="782" r:id="rId35"/>
    <p:sldId id="798" r:id="rId36"/>
    <p:sldId id="818" r:id="rId37"/>
    <p:sldId id="800" r:id="rId38"/>
    <p:sldId id="801" r:id="rId39"/>
    <p:sldId id="803" r:id="rId40"/>
    <p:sldId id="802" r:id="rId41"/>
    <p:sldId id="804" r:id="rId42"/>
    <p:sldId id="805" r:id="rId43"/>
    <p:sldId id="806" r:id="rId44"/>
    <p:sldId id="807" r:id="rId45"/>
    <p:sldId id="808" r:id="rId46"/>
    <p:sldId id="817" r:id="rId47"/>
    <p:sldId id="792" r:id="rId48"/>
    <p:sldId id="810" r:id="rId49"/>
    <p:sldId id="793" r:id="rId50"/>
    <p:sldId id="809" r:id="rId51"/>
    <p:sldId id="811" r:id="rId52"/>
    <p:sldId id="783" r:id="rId53"/>
    <p:sldId id="791" r:id="rId54"/>
    <p:sldId id="492" r:id="rId55"/>
    <p:sldId id="654" r:id="rId56"/>
    <p:sldId id="679" r:id="rId57"/>
    <p:sldId id="680" r:id="rId58"/>
    <p:sldId id="682" r:id="rId59"/>
    <p:sldId id="700" r:id="rId60"/>
    <p:sldId id="685" r:id="rId61"/>
    <p:sldId id="812" r:id="rId62"/>
    <p:sldId id="813" r:id="rId63"/>
    <p:sldId id="814" r:id="rId64"/>
    <p:sldId id="815" r:id="rId65"/>
    <p:sldId id="845" r:id="rId66"/>
    <p:sldId id="819" r:id="rId67"/>
    <p:sldId id="820" r:id="rId68"/>
    <p:sldId id="821" r:id="rId69"/>
    <p:sldId id="822" r:id="rId70"/>
    <p:sldId id="823" r:id="rId71"/>
    <p:sldId id="824" r:id="rId72"/>
    <p:sldId id="825" r:id="rId73"/>
    <p:sldId id="826" r:id="rId74"/>
    <p:sldId id="827" r:id="rId75"/>
    <p:sldId id="828" r:id="rId76"/>
    <p:sldId id="829" r:id="rId77"/>
    <p:sldId id="830" r:id="rId78"/>
    <p:sldId id="831" r:id="rId79"/>
    <p:sldId id="832" r:id="rId80"/>
    <p:sldId id="833" r:id="rId81"/>
    <p:sldId id="834" r:id="rId82"/>
    <p:sldId id="835" r:id="rId83"/>
    <p:sldId id="836" r:id="rId84"/>
    <p:sldId id="837" r:id="rId85"/>
    <p:sldId id="838" r:id="rId86"/>
    <p:sldId id="839" r:id="rId87"/>
    <p:sldId id="840" r:id="rId88"/>
    <p:sldId id="841" r:id="rId89"/>
    <p:sldId id="842" r:id="rId90"/>
    <p:sldId id="843" r:id="rId91"/>
    <p:sldId id="844" r:id="rId92"/>
    <p:sldId id="676" r:id="rId93"/>
  </p:sldIdLst>
  <p:sldSz cx="9144000" cy="6858000" type="screen4x3"/>
  <p:notesSz cx="6834188" cy="9979025"/>
  <p:custDataLst>
    <p:tags r:id="rId96"/>
  </p:custDataLst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3300"/>
    <a:srgbClr val="FF6600"/>
    <a:srgbClr val="FF0066"/>
    <a:srgbClr val="FFF3FE"/>
    <a:srgbClr val="E1F4FF"/>
    <a:srgbClr val="CCECFF"/>
    <a:srgbClr val="FFB9B9"/>
    <a:srgbClr val="A50021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9" autoAdjust="0"/>
    <p:restoredTop sz="78287" autoAdjust="0"/>
  </p:normalViewPr>
  <p:slideViewPr>
    <p:cSldViewPr>
      <p:cViewPr varScale="1">
        <p:scale>
          <a:sx n="65" d="100"/>
          <a:sy n="65" d="100"/>
        </p:scale>
        <p:origin x="-138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3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t" anchorCtr="0" compatLnSpc="1">
            <a:prstTxWarp prst="textNoShape">
              <a:avLst/>
            </a:prstTxWarp>
          </a:bodyPr>
          <a:lstStyle>
            <a:lvl1pPr defTabSz="921342">
              <a:defRPr sz="1100"/>
            </a:lvl1pPr>
          </a:lstStyle>
          <a:p>
            <a:endParaRPr lang="it-IT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785" y="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t" anchorCtr="0" compatLnSpc="1">
            <a:prstTxWarp prst="textNoShape">
              <a:avLst/>
            </a:prstTxWarp>
          </a:bodyPr>
          <a:lstStyle>
            <a:lvl1pPr algn="r" defTabSz="921342">
              <a:defRPr sz="1100"/>
            </a:lvl1pPr>
          </a:lstStyle>
          <a:p>
            <a:endParaRPr lang="it-IT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8119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b" anchorCtr="0" compatLnSpc="1">
            <a:prstTxWarp prst="textNoShape">
              <a:avLst/>
            </a:prstTxWarp>
          </a:bodyPr>
          <a:lstStyle>
            <a:lvl1pPr defTabSz="921342">
              <a:defRPr sz="1100"/>
            </a:lvl1pPr>
          </a:lstStyle>
          <a:p>
            <a:endParaRPr lang="it-IT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785" y="948119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b" anchorCtr="0" compatLnSpc="1">
            <a:prstTxWarp prst="textNoShape">
              <a:avLst/>
            </a:prstTxWarp>
          </a:bodyPr>
          <a:lstStyle>
            <a:lvl1pPr algn="r" defTabSz="921342">
              <a:defRPr sz="1100"/>
            </a:lvl1pPr>
          </a:lstStyle>
          <a:p>
            <a:fld id="{D931B481-AB1D-497D-AA77-452A86E4A79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9117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t" anchorCtr="0" compatLnSpc="1">
            <a:prstTxWarp prst="textNoShape">
              <a:avLst/>
            </a:prstTxWarp>
          </a:bodyPr>
          <a:lstStyle>
            <a:lvl1pPr defTabSz="921342">
              <a:defRPr sz="1100"/>
            </a:lvl1pPr>
          </a:lstStyle>
          <a:p>
            <a:endParaRPr lang="it-IT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785" y="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t" anchorCtr="0" compatLnSpc="1">
            <a:prstTxWarp prst="textNoShape">
              <a:avLst/>
            </a:prstTxWarp>
          </a:bodyPr>
          <a:lstStyle>
            <a:lvl1pPr algn="r" defTabSz="921342">
              <a:defRPr sz="1100"/>
            </a:lvl1pPr>
          </a:lstStyle>
          <a:p>
            <a:endParaRPr lang="it-IT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92687" cy="3746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636" y="4739000"/>
            <a:ext cx="5008917" cy="4494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8119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b" anchorCtr="0" compatLnSpc="1">
            <a:prstTxWarp prst="textNoShape">
              <a:avLst/>
            </a:prstTxWarp>
          </a:bodyPr>
          <a:lstStyle>
            <a:lvl1pPr defTabSz="921342">
              <a:defRPr sz="1100"/>
            </a:lvl1pPr>
          </a:lstStyle>
          <a:p>
            <a:endParaRPr lang="it-IT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785" y="948119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b" anchorCtr="0" compatLnSpc="1">
            <a:prstTxWarp prst="textNoShape">
              <a:avLst/>
            </a:prstTxWarp>
          </a:bodyPr>
          <a:lstStyle>
            <a:lvl1pPr algn="r" defTabSz="921342">
              <a:defRPr sz="1100"/>
            </a:lvl1pPr>
          </a:lstStyle>
          <a:p>
            <a:fld id="{B39D0F85-B9E4-45CB-AB4B-B7926B48F92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8372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6A9D78-CE69-447A-9874-315F2A00B3C9}" type="slidenum">
              <a:rPr lang="it-IT"/>
              <a:pPr/>
              <a:t>1</a:t>
            </a:fld>
            <a:endParaRPr lang="it-IT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86337" cy="3740150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008" y="4739001"/>
            <a:ext cx="5012172" cy="449008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7712E-6B3B-490E-9A2F-BDEA8FB2A6ED}" type="slidenum">
              <a:rPr lang="it-IT"/>
              <a:pPr/>
              <a:t>10</a:t>
            </a:fld>
            <a:endParaRPr lang="it-IT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0888"/>
            <a:ext cx="4986338" cy="3740150"/>
          </a:xfrm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008" y="4739001"/>
            <a:ext cx="5012172" cy="449008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DB248-A8CE-4709-AB0A-D707263AFF50}" type="slidenum">
              <a:rPr lang="it-IT"/>
              <a:pPr/>
              <a:t>11</a:t>
            </a:fld>
            <a:endParaRPr lang="it-IT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0888"/>
            <a:ext cx="4986338" cy="3740150"/>
          </a:xfrm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008" y="4739001"/>
            <a:ext cx="5012172" cy="449008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E428F-39F4-448A-BBFB-3FC359C49004}" type="slidenum">
              <a:rPr lang="it-IT"/>
              <a:pPr/>
              <a:t>12</a:t>
            </a:fld>
            <a:endParaRPr lang="it-IT"/>
          </a:p>
        </p:txBody>
      </p:sp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D64666-F253-40BD-BA89-D7741832805C}" type="slidenum">
              <a:rPr lang="it-IT"/>
              <a:pPr/>
              <a:t>13</a:t>
            </a:fld>
            <a:endParaRPr lang="it-IT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0888"/>
            <a:ext cx="4986338" cy="3740150"/>
          </a:xfrm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008" y="4739001"/>
            <a:ext cx="5012172" cy="4490083"/>
          </a:xfrm>
        </p:spPr>
        <p:txBody>
          <a:bodyPr/>
          <a:lstStyle/>
          <a:p>
            <a:r>
              <a:rPr lang="en-US" dirty="0" smtClean="0"/>
              <a:t>Modificare</a:t>
            </a:r>
            <a:r>
              <a:rPr lang="en-US" baseline="0" dirty="0" smtClean="0"/>
              <a:t> rispetto al nuovo modello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45F46F-041F-41D9-A3EC-C095D30017BF}" type="slidenum">
              <a:rPr lang="it-IT"/>
              <a:pPr/>
              <a:t>14</a:t>
            </a:fld>
            <a:endParaRPr lang="it-IT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0888"/>
            <a:ext cx="4986338" cy="3740150"/>
          </a:xfrm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008" y="4739001"/>
            <a:ext cx="5012172" cy="449008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0E4F3-97D4-48E0-A6C0-AA149674069A}" type="slidenum">
              <a:rPr lang="it-IT"/>
              <a:pPr/>
              <a:t>15</a:t>
            </a:fld>
            <a:endParaRPr lang="it-IT"/>
          </a:p>
        </p:txBody>
      </p:sp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0E4F3-97D4-48E0-A6C0-AA149674069A}" type="slidenum">
              <a:rPr lang="it-IT"/>
              <a:pPr/>
              <a:t>16</a:t>
            </a:fld>
            <a:endParaRPr lang="it-IT"/>
          </a:p>
        </p:txBody>
      </p:sp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6AD261-3DB7-4AA4-9D0C-85A72496E45B}" type="slidenum">
              <a:rPr lang="it-IT"/>
              <a:pPr/>
              <a:t>17</a:t>
            </a:fld>
            <a:endParaRPr lang="it-IT"/>
          </a:p>
        </p:txBody>
      </p:sp>
      <p:sp>
        <p:nvSpPr>
          <p:cNvPr id="79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0888"/>
            <a:ext cx="4986338" cy="3740150"/>
          </a:xfrm>
          <a:ln/>
        </p:spPr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008" y="4739001"/>
            <a:ext cx="5012172" cy="449008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400C5-5985-4064-848C-887895A69D28}" type="slidenum">
              <a:rPr lang="it-IT"/>
              <a:pPr/>
              <a:t>18</a:t>
            </a:fld>
            <a:endParaRPr lang="it-IT"/>
          </a:p>
        </p:txBody>
      </p:sp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0F85-B9E4-45CB-AB4B-B7926B48F925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A20EF-34F3-4120-B290-FB8C4019891C}" type="slidenum">
              <a:rPr lang="it-IT"/>
              <a:pPr/>
              <a:t>2</a:t>
            </a:fld>
            <a:endParaRPr lang="it-IT"/>
          </a:p>
        </p:txBody>
      </p:sp>
      <p:sp>
        <p:nvSpPr>
          <p:cNvPr id="73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0E4F3-97D4-48E0-A6C0-AA149674069A}" type="slidenum">
              <a:rPr lang="it-IT"/>
              <a:pPr/>
              <a:t>20</a:t>
            </a:fld>
            <a:endParaRPr lang="it-IT"/>
          </a:p>
        </p:txBody>
      </p:sp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Modificare tutto,</a:t>
            </a:r>
            <a:r>
              <a:rPr lang="it-IT" baseline="0" dirty="0" smtClean="0"/>
              <a:t> dando enfasi al modello ER</a:t>
            </a:r>
            <a:endParaRPr lang="it-IT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AB974-F3D7-4FF3-A65E-C980723AAF5D}" type="slidenum">
              <a:rPr lang="it-IT"/>
              <a:pPr/>
              <a:t>21</a:t>
            </a:fld>
            <a:endParaRPr lang="it-IT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2AA93B-1121-41F8-9FFA-A3AA102D4ECB}" type="slidenum">
              <a:rPr lang="it-IT"/>
              <a:pPr/>
              <a:t>22</a:t>
            </a:fld>
            <a:endParaRPr lang="it-IT"/>
          </a:p>
        </p:txBody>
      </p:sp>
      <p:sp>
        <p:nvSpPr>
          <p:cNvPr id="80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E7CA5-7602-4F29-91BA-4A2FBE13187D}" type="slidenum">
              <a:rPr lang="it-IT"/>
              <a:pPr/>
              <a:t>23</a:t>
            </a:fld>
            <a:endParaRPr lang="it-IT"/>
          </a:p>
        </p:txBody>
      </p:sp>
      <p:sp>
        <p:nvSpPr>
          <p:cNvPr id="80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1C49E-4B16-41B4-A738-BF50A0CDC0A0}" type="slidenum">
              <a:rPr lang="it-IT"/>
              <a:pPr/>
              <a:t>24</a:t>
            </a:fld>
            <a:endParaRPr lang="it-IT"/>
          </a:p>
        </p:txBody>
      </p:sp>
      <p:sp>
        <p:nvSpPr>
          <p:cNvPr id="81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0DD27-91C6-4D3D-A106-4038B48510DE}" type="slidenum">
              <a:rPr lang="it-IT"/>
              <a:pPr/>
              <a:t>25</a:t>
            </a:fld>
            <a:endParaRPr lang="it-IT"/>
          </a:p>
        </p:txBody>
      </p:sp>
      <p:sp>
        <p:nvSpPr>
          <p:cNvPr id="80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574520-9366-4E7D-B909-50E54F6BBAF2}" type="slidenum">
              <a:rPr lang="it-IT"/>
              <a:pPr/>
              <a:t>26</a:t>
            </a:fld>
            <a:endParaRPr lang="it-IT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00E21-5EA5-48BB-B9F9-B26DE6541E86}" type="slidenum">
              <a:rPr lang="it-IT"/>
              <a:pPr/>
              <a:t>27</a:t>
            </a:fld>
            <a:endParaRPr lang="it-IT"/>
          </a:p>
        </p:txBody>
      </p:sp>
      <p:sp>
        <p:nvSpPr>
          <p:cNvPr id="81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02A56-ECDE-45BA-90C0-B8670C112486}" type="slidenum">
              <a:rPr lang="it-IT"/>
              <a:pPr/>
              <a:t>28</a:t>
            </a:fld>
            <a:endParaRPr lang="it-IT"/>
          </a:p>
        </p:txBody>
      </p:sp>
      <p:sp>
        <p:nvSpPr>
          <p:cNvPr id="82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B0D37-A475-412E-8799-D1C4568B8DF0}" type="slidenum">
              <a:rPr lang="it-IT"/>
              <a:pPr/>
              <a:t>29</a:t>
            </a:fld>
            <a:endParaRPr lang="it-IT"/>
          </a:p>
        </p:txBody>
      </p:sp>
      <p:sp>
        <p:nvSpPr>
          <p:cNvPr id="75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Sostituire</a:t>
            </a:r>
            <a:r>
              <a:rPr lang="it-IT" baseline="0" dirty="0" smtClean="0"/>
              <a:t> l'esempio</a:t>
            </a:r>
            <a:endParaRPr lang="it-I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5F1AF9-E8DD-48F1-B3A2-2E0BA4FA0727}" type="slidenum">
              <a:rPr lang="it-IT"/>
              <a:pPr/>
              <a:t>3</a:t>
            </a:fld>
            <a:endParaRPr lang="it-IT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597F1-D776-4A35-A76A-0071F3B218C5}" type="slidenum">
              <a:rPr lang="it-IT"/>
              <a:pPr/>
              <a:t>30</a:t>
            </a:fld>
            <a:endParaRPr lang="it-IT"/>
          </a:p>
        </p:txBody>
      </p:sp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Sostituire l'esempio</a:t>
            </a:r>
            <a:endParaRPr lang="it-IT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AEA8C6-AFF4-4259-A55F-DCB04619BE1F}" type="slidenum">
              <a:rPr lang="it-IT"/>
              <a:pPr/>
              <a:t>31</a:t>
            </a:fld>
            <a:endParaRPr lang="it-IT"/>
          </a:p>
        </p:txBody>
      </p:sp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C8331-6BD9-4910-B526-334D5D388042}" type="slidenum">
              <a:rPr lang="it-IT"/>
              <a:pPr/>
              <a:t>32</a:t>
            </a:fld>
            <a:endParaRPr lang="it-IT"/>
          </a:p>
        </p:txBody>
      </p:sp>
      <p:sp>
        <p:nvSpPr>
          <p:cNvPr id="76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Per Barcellona va mantenuto,</a:t>
            </a:r>
            <a:r>
              <a:rPr lang="it-IT" baseline="0" dirty="0" smtClean="0"/>
              <a:t> per SP non lo so </a:t>
            </a:r>
            <a:endParaRPr lang="it-IT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8E58EC-1C72-4D00-91FA-95D17C3DD77B}" type="slidenum">
              <a:rPr lang="it-IT"/>
              <a:pPr/>
              <a:t>33</a:t>
            </a:fld>
            <a:endParaRPr lang="it-IT"/>
          </a:p>
        </p:txBody>
      </p:sp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Per SP va cambiata la regola</a:t>
            </a:r>
            <a:endParaRPr lang="it-IT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ED0CC-16DF-4ED3-A000-17D81DCDA57A}" type="slidenum">
              <a:rPr lang="it-IT"/>
              <a:pPr/>
              <a:t>34</a:t>
            </a:fld>
            <a:endParaRPr lang="it-IT"/>
          </a:p>
        </p:txBody>
      </p:sp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Idem</a:t>
            </a:r>
            <a:endParaRPr lang="it-IT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0F85-B9E4-45CB-AB4B-B7926B48F925}" type="slidenum">
              <a:rPr lang="it-IT" smtClean="0"/>
              <a:pPr/>
              <a:t>35</a:t>
            </a:fld>
            <a:endParaRPr lang="it-IT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575A8-AEC7-4A41-97CA-A9FCB704569F}" type="slidenum">
              <a:rPr lang="it-IT"/>
              <a:pPr/>
              <a:t>36</a:t>
            </a:fld>
            <a:endParaRPr lang="it-IT"/>
          </a:p>
        </p:txBody>
      </p:sp>
      <p:sp>
        <p:nvSpPr>
          <p:cNvPr id="88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89512" cy="3743325"/>
          </a:xfrm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256" y="4740597"/>
            <a:ext cx="5467676" cy="4490083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8E7A3-2135-41BA-97AC-52A7DF710151}" type="slidenum">
              <a:rPr lang="it-IT"/>
              <a:pPr/>
              <a:t>37</a:t>
            </a:fld>
            <a:endParaRPr lang="it-IT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002AD-6B25-47CF-8A30-E7D94AECF33D}" type="slidenum">
              <a:rPr lang="it-IT"/>
              <a:pPr/>
              <a:t>38</a:t>
            </a:fld>
            <a:endParaRPr lang="it-IT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90151-A3A6-490E-88F9-8378B2114255}" type="slidenum">
              <a:rPr lang="it-IT"/>
              <a:pPr/>
              <a:t>39</a:t>
            </a:fld>
            <a:endParaRPr lang="it-IT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4A790A-3DB4-4110-89C9-BC2B33C63777}" type="slidenum">
              <a:rPr lang="it-IT"/>
              <a:pPr/>
              <a:t>4</a:t>
            </a:fld>
            <a:endParaRPr lang="it-IT"/>
          </a:p>
        </p:txBody>
      </p:sp>
      <p:sp>
        <p:nvSpPr>
          <p:cNvPr id="79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92688" cy="3743325"/>
          </a:xfrm>
          <a:ln/>
        </p:spPr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582" y="4740037"/>
            <a:ext cx="5013025" cy="449056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82C018-2D94-4699-92B8-6166BB0F12F5}" type="slidenum">
              <a:rPr lang="it-IT"/>
              <a:pPr/>
              <a:t>40</a:t>
            </a:fld>
            <a:endParaRPr lang="it-IT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05EEC-959E-4727-8E7A-08051E6C30F0}" type="slidenum">
              <a:rPr lang="it-IT"/>
              <a:pPr/>
              <a:t>41</a:t>
            </a:fld>
            <a:endParaRPr lang="it-IT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FF4308-2C08-43E5-B65A-46CA73136A78}" type="slidenum">
              <a:rPr lang="en-US"/>
              <a:pPr/>
              <a:t>42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F2441F-6D99-41C1-BF4E-BC5F6F314610}" type="slidenum">
              <a:rPr lang="it-IT"/>
              <a:pPr/>
              <a:t>43</a:t>
            </a:fld>
            <a:endParaRPr lang="it-IT"/>
          </a:p>
        </p:txBody>
      </p:sp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89AA5-C956-40E5-828C-CCE8B5F7825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A2F6CC-685C-4EE6-BB36-35EAD5964F29}" type="slidenum">
              <a:rPr lang="en-US"/>
              <a:pPr/>
              <a:t>45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0F85-B9E4-45CB-AB4B-B7926B48F925}" type="slidenum">
              <a:rPr lang="it-IT" smtClean="0"/>
              <a:pPr/>
              <a:t>46</a:t>
            </a:fld>
            <a:endParaRPr lang="it-IT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AB974-F3D7-4FF3-A65E-C980723AAF5D}" type="slidenum">
              <a:rPr lang="it-IT"/>
              <a:pPr/>
              <a:t>47</a:t>
            </a:fld>
            <a:endParaRPr lang="it-IT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E7CA5-7602-4F29-91BA-4A2FBE13187D}" type="slidenum">
              <a:rPr lang="it-IT"/>
              <a:pPr/>
              <a:t>48</a:t>
            </a:fld>
            <a:endParaRPr lang="it-IT"/>
          </a:p>
        </p:txBody>
      </p:sp>
      <p:sp>
        <p:nvSpPr>
          <p:cNvPr id="80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E7CA5-7602-4F29-91BA-4A2FBE13187D}" type="slidenum">
              <a:rPr lang="it-IT"/>
              <a:pPr/>
              <a:t>49</a:t>
            </a:fld>
            <a:endParaRPr lang="it-IT"/>
          </a:p>
        </p:txBody>
      </p:sp>
      <p:sp>
        <p:nvSpPr>
          <p:cNvPr id="80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184BF-2E64-4434-8995-277F4A47635A}" type="slidenum">
              <a:rPr lang="it-IT"/>
              <a:pPr/>
              <a:t>5</a:t>
            </a:fld>
            <a:endParaRPr lang="it-IT"/>
          </a:p>
        </p:txBody>
      </p:sp>
      <p:sp>
        <p:nvSpPr>
          <p:cNvPr id="79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92688" cy="3743325"/>
          </a:xfrm>
          <a:ln/>
        </p:spPr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582" y="4740037"/>
            <a:ext cx="5013025" cy="449056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5E92F-FA26-43DE-AF1E-8729EBB802E0}" type="slidenum">
              <a:rPr lang="it-IT" smtClean="0"/>
              <a:pPr/>
              <a:t>50</a:t>
            </a:fld>
            <a:endParaRPr lang="it-IT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5E92F-FA26-43DE-AF1E-8729EBB802E0}" type="slidenum">
              <a:rPr lang="it-IT" smtClean="0"/>
              <a:pPr/>
              <a:t>51</a:t>
            </a:fld>
            <a:endParaRPr lang="it-IT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A7D80-5E11-4F50-BFD8-D8BE5A9B1D52}" type="slidenum">
              <a:rPr lang="it-IT"/>
              <a:pPr/>
              <a:t>52</a:t>
            </a:fld>
            <a:endParaRPr lang="it-IT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0F85-B9E4-45CB-AB4B-B7926B48F925}" type="slidenum">
              <a:rPr lang="it-IT" smtClean="0"/>
              <a:pPr/>
              <a:t>53</a:t>
            </a:fld>
            <a:endParaRPr lang="it-IT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B4306-2362-42B5-A92D-7877BAF4AA20}" type="slidenum">
              <a:rPr lang="it-IT"/>
              <a:pPr/>
              <a:t>54</a:t>
            </a:fld>
            <a:endParaRPr lang="it-IT"/>
          </a:p>
        </p:txBody>
      </p:sp>
      <p:sp>
        <p:nvSpPr>
          <p:cNvPr id="76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83AE7-F6C6-4B9F-A930-9476F4163B53}" type="slidenum">
              <a:rPr lang="it-IT"/>
              <a:pPr/>
              <a:t>55</a:t>
            </a:fld>
            <a:endParaRPr lang="it-IT"/>
          </a:p>
        </p:txBody>
      </p:sp>
      <p:sp>
        <p:nvSpPr>
          <p:cNvPr id="83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Qui andrebbe ripreso</a:t>
            </a:r>
            <a:r>
              <a:rPr lang="it-IT" baseline="0" dirty="0" smtClean="0"/>
              <a:t> il discorso fatto prima sul nuovo spazio dei modelli. </a:t>
            </a:r>
          </a:p>
          <a:p>
            <a:r>
              <a:rPr lang="it-IT" baseline="0" dirty="0" smtClean="0"/>
              <a:t>Oppure a Barcellona potrei mantenere questo, anche se diverso (dicendo proprio che questa fu la demo di Pechino)</a:t>
            </a:r>
            <a:endParaRPr lang="it-IT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A51FA-A382-416F-B904-6D2DA9E9D455}" type="slidenum">
              <a:rPr lang="it-IT" smtClean="0"/>
              <a:pPr/>
              <a:t>56</a:t>
            </a:fld>
            <a:endParaRPr lang="it-IT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A51FA-A382-416F-B904-6D2DA9E9D455}" type="slidenum">
              <a:rPr lang="it-IT" smtClean="0"/>
              <a:pPr/>
              <a:t>57</a:t>
            </a:fld>
            <a:endParaRPr lang="it-IT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A51FA-A382-416F-B904-6D2DA9E9D455}" type="slidenum">
              <a:rPr lang="it-IT" smtClean="0"/>
              <a:pPr/>
              <a:t>58</a:t>
            </a:fld>
            <a:endParaRPr lang="it-IT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0F85-B9E4-45CB-AB4B-B7926B48F925}" type="slidenum">
              <a:rPr lang="it-IT" smtClean="0"/>
              <a:pPr/>
              <a:t>59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67541-C0E0-4039-B45F-EF638CAC0481}" type="slidenum">
              <a:rPr lang="it-IT"/>
              <a:pPr/>
              <a:t>6</a:t>
            </a:fld>
            <a:endParaRPr lang="it-IT"/>
          </a:p>
        </p:txBody>
      </p:sp>
      <p:sp>
        <p:nvSpPr>
          <p:cNvPr id="79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92688" cy="3743325"/>
          </a:xfrm>
          <a:ln/>
        </p:spPr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582" y="4740037"/>
            <a:ext cx="5013025" cy="449056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A51FA-A382-416F-B904-6D2DA9E9D455}" type="slidenum">
              <a:rPr lang="it-IT" smtClean="0"/>
              <a:pPr/>
              <a:t>60</a:t>
            </a:fld>
            <a:endParaRPr lang="it-IT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Messaggio -&gt; a partire dal </a:t>
            </a:r>
            <a:r>
              <a:rPr lang="it-IT" dirty="0" err="1" smtClean="0"/>
              <a:t>datalog</a:t>
            </a:r>
            <a:r>
              <a:rPr lang="it-IT" dirty="0" smtClean="0"/>
              <a:t> generiamo le viste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A170D-469F-4E93-813F-ED37DC1AA8FB}" type="slidenum">
              <a:rPr lang="it-IT" smtClean="0"/>
              <a:pPr/>
              <a:t>61</a:t>
            </a:fld>
            <a:endParaRPr lang="it-IT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A170D-469F-4E93-813F-ED37DC1AA8FB}" type="slidenum">
              <a:rPr lang="it-IT" smtClean="0"/>
              <a:pPr/>
              <a:t>62</a:t>
            </a:fld>
            <a:endParaRPr lang="it-IT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 partire dal </a:t>
            </a:r>
            <a:r>
              <a:rPr lang="it-IT" dirty="0" err="1" smtClean="0"/>
              <a:t>datalog</a:t>
            </a:r>
            <a:r>
              <a:rPr lang="it-IT" dirty="0" smtClean="0"/>
              <a:t> si generano le viste. Per</a:t>
            </a:r>
            <a:r>
              <a:rPr lang="it-IT" baseline="0" dirty="0" smtClean="0"/>
              <a:t> questo approccio non esiste solamente l’SQL ed anche l’SQL è standard fino ad un certo punto. Approccio astratto. Dimostrazione della fattibilità.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A170D-469F-4E93-813F-ED37DC1AA8FB}" type="slidenum">
              <a:rPr lang="it-IT" smtClean="0"/>
              <a:pPr/>
              <a:t>63</a:t>
            </a:fld>
            <a:endParaRPr lang="it-IT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A170D-469F-4E93-813F-ED37DC1AA8FB}" type="slidenum">
              <a:rPr lang="it-IT" smtClean="0"/>
              <a:pPr/>
              <a:t>64</a:t>
            </a:fld>
            <a:endParaRPr lang="it-IT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755FA-A249-4E8A-A394-3D4ACAC919B6}" type="slidenum">
              <a:rPr lang="it-IT"/>
              <a:pPr/>
              <a:t>65</a:t>
            </a:fld>
            <a:endParaRPr lang="it-IT"/>
          </a:p>
        </p:txBody>
      </p:sp>
      <p:sp>
        <p:nvSpPr>
          <p:cNvPr id="76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75EACC-93C8-4B52-AD8B-628D8A5B7085}" type="slidenum">
              <a:rPr lang="it-IT"/>
              <a:pPr/>
              <a:t>66</a:t>
            </a:fld>
            <a:endParaRPr lang="it-IT"/>
          </a:p>
        </p:txBody>
      </p:sp>
      <p:sp>
        <p:nvSpPr>
          <p:cNvPr id="69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3B8BAB-A079-418B-B20E-E6695E24AD7D}" type="slidenum">
              <a:rPr lang="it-IT"/>
              <a:pPr/>
              <a:t>67</a:t>
            </a:fld>
            <a:endParaRPr lang="it-IT"/>
          </a:p>
        </p:txBody>
      </p:sp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7F70F-9AD1-449E-8DE0-B3E13A455BF3}" type="slidenum">
              <a:rPr lang="it-IT"/>
              <a:pPr/>
              <a:t>68</a:t>
            </a:fld>
            <a:endParaRPr lang="it-IT"/>
          </a:p>
        </p:txBody>
      </p:sp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AE0017-3656-4270-9CDA-6CC8B4502DCD}" type="slidenum">
              <a:rPr lang="it-IT"/>
              <a:pPr/>
              <a:t>69</a:t>
            </a:fld>
            <a:endParaRPr lang="it-IT"/>
          </a:p>
        </p:txBody>
      </p:sp>
      <p:sp>
        <p:nvSpPr>
          <p:cNvPr id="69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0E4F3-97D4-48E0-A6C0-AA149674069A}" type="slidenum">
              <a:rPr lang="it-IT"/>
              <a:pPr/>
              <a:t>7</a:t>
            </a:fld>
            <a:endParaRPr lang="it-IT"/>
          </a:p>
        </p:txBody>
      </p:sp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A744CE-9058-4A96-BE11-26FAAE5FE2FA}" type="slidenum">
              <a:rPr lang="it-IT"/>
              <a:pPr/>
              <a:t>70</a:t>
            </a:fld>
            <a:endParaRPr lang="it-IT"/>
          </a:p>
        </p:txBody>
      </p:sp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0292F-5E31-467A-81DB-823990C9DE0E}" type="slidenum">
              <a:rPr lang="it-IT"/>
              <a:pPr/>
              <a:t>71</a:t>
            </a:fld>
            <a:endParaRPr lang="it-IT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10C238-807B-4471-9F9E-622F03810FD8}" type="slidenum">
              <a:rPr lang="it-IT"/>
              <a:pPr/>
              <a:t>72</a:t>
            </a:fld>
            <a:endParaRPr lang="it-IT"/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26E5D8-2FF1-4DF6-9B49-87355FEA669C}" type="slidenum">
              <a:rPr lang="it-IT"/>
              <a:pPr/>
              <a:t>73</a:t>
            </a:fld>
            <a:endParaRPr lang="it-IT"/>
          </a:p>
        </p:txBody>
      </p:sp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BCBCE3-9AD8-45A7-89C2-CC9629A9D6E2}" type="slidenum">
              <a:rPr lang="it-IT"/>
              <a:pPr/>
              <a:t>74</a:t>
            </a:fld>
            <a:endParaRPr lang="it-IT"/>
          </a:p>
        </p:txBody>
      </p:sp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EA305E-ED7F-487D-8E13-0E199F84F332}" type="slidenum">
              <a:rPr lang="it-IT"/>
              <a:pPr/>
              <a:t>75</a:t>
            </a:fld>
            <a:endParaRPr lang="it-IT"/>
          </a:p>
        </p:txBody>
      </p:sp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3097C2-DC85-4923-B918-A8F086EF9A32}" type="slidenum">
              <a:rPr lang="it-IT"/>
              <a:pPr/>
              <a:t>76</a:t>
            </a:fld>
            <a:endParaRPr lang="it-IT"/>
          </a:p>
        </p:txBody>
      </p:sp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5756A8-2CD8-4B81-9D2B-01F72B367C08}" type="slidenum">
              <a:rPr lang="it-IT"/>
              <a:pPr/>
              <a:t>77</a:t>
            </a:fld>
            <a:endParaRPr lang="it-IT"/>
          </a:p>
        </p:txBody>
      </p:sp>
      <p:sp>
        <p:nvSpPr>
          <p:cNvPr id="70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3CC28A-5A1E-4C21-AEBA-081DD2543840}" type="slidenum">
              <a:rPr lang="it-IT"/>
              <a:pPr/>
              <a:t>78</a:t>
            </a:fld>
            <a:endParaRPr lang="it-IT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A4D66-8508-41E1-8180-9BDF9DC0FD68}" type="slidenum">
              <a:rPr lang="it-IT"/>
              <a:pPr/>
              <a:t>79</a:t>
            </a:fld>
            <a:endParaRPr lang="it-IT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65022-D515-4EEB-AD48-FB93C48D5E3D}" type="slidenum">
              <a:rPr lang="it-IT"/>
              <a:pPr/>
              <a:t>8</a:t>
            </a:fld>
            <a:endParaRPr lang="it-IT"/>
          </a:p>
        </p:txBody>
      </p:sp>
      <p:sp>
        <p:nvSpPr>
          <p:cNvPr id="74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F4E31-CDBA-424E-A40A-CA5DE0ED4347}" type="slidenum">
              <a:rPr lang="it-IT"/>
              <a:pPr/>
              <a:t>80</a:t>
            </a:fld>
            <a:endParaRPr lang="it-IT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774DC2-8536-474A-BED1-C99E722074BD}" type="slidenum">
              <a:rPr lang="it-IT"/>
              <a:pPr/>
              <a:t>81</a:t>
            </a:fld>
            <a:endParaRPr lang="it-IT"/>
          </a:p>
        </p:txBody>
      </p:sp>
      <p:sp>
        <p:nvSpPr>
          <p:cNvPr id="71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B3F13E-6FF7-4CCF-908F-3FC218993C33}" type="slidenum">
              <a:rPr lang="it-IT"/>
              <a:pPr/>
              <a:t>82</a:t>
            </a:fld>
            <a:endParaRPr lang="it-IT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CCDDA1-A118-42CC-B593-AB6F5D17B4FF}" type="slidenum">
              <a:rPr lang="it-IT"/>
              <a:pPr/>
              <a:t>83</a:t>
            </a:fld>
            <a:endParaRPr lang="it-IT"/>
          </a:p>
        </p:txBody>
      </p:sp>
      <p:sp>
        <p:nvSpPr>
          <p:cNvPr id="71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9ABBBA-503F-4320-BBC4-53784C0DA834}" type="slidenum">
              <a:rPr lang="it-IT"/>
              <a:pPr/>
              <a:t>84</a:t>
            </a:fld>
            <a:endParaRPr lang="it-IT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D57B3-E887-45FF-B6A9-657604AFAF91}" type="slidenum">
              <a:rPr lang="it-IT"/>
              <a:pPr/>
              <a:t>85</a:t>
            </a:fld>
            <a:endParaRPr lang="it-IT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8EAB9-6096-4460-AB2F-6DEEA2E558D1}" type="slidenum">
              <a:rPr lang="it-IT"/>
              <a:pPr/>
              <a:t>86</a:t>
            </a:fld>
            <a:endParaRPr lang="it-IT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E960EB-0FCE-4CC0-92B3-7F7574E1EB23}" type="slidenum">
              <a:rPr lang="it-IT"/>
              <a:pPr/>
              <a:t>87</a:t>
            </a:fld>
            <a:endParaRPr lang="it-IT"/>
          </a:p>
        </p:txBody>
      </p:sp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A5C4E9-FECB-4BC1-806E-90876C4DB897}" type="slidenum">
              <a:rPr lang="it-IT"/>
              <a:pPr/>
              <a:t>88</a:t>
            </a:fld>
            <a:endParaRPr lang="it-IT"/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01322-3143-440D-AC0C-B2809C22DEA9}" type="slidenum">
              <a:rPr lang="it-IT"/>
              <a:pPr/>
              <a:t>89</a:t>
            </a:fld>
            <a:endParaRPr lang="it-IT"/>
          </a:p>
        </p:txBody>
      </p:sp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D44941-871A-4574-A5A9-7F2A7DEF425F}" type="slidenum">
              <a:rPr lang="it-IT"/>
              <a:pPr/>
              <a:t>9</a:t>
            </a:fld>
            <a:endParaRPr lang="it-IT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0888"/>
            <a:ext cx="4986338" cy="3740150"/>
          </a:xfrm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008" y="4739001"/>
            <a:ext cx="5012172" cy="449008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031982-D9F4-413D-AB9D-578201006E0E}" type="slidenum">
              <a:rPr lang="it-IT"/>
              <a:pPr/>
              <a:t>90</a:t>
            </a:fld>
            <a:endParaRPr lang="it-IT"/>
          </a:p>
        </p:txBody>
      </p:sp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7AEA7-EE4B-4E10-B3A1-1F63B71F5B3B}" type="slidenum">
              <a:rPr lang="it-IT"/>
              <a:pPr/>
              <a:t>91</a:t>
            </a:fld>
            <a:endParaRPr lang="it-IT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0F85-B9E4-45CB-AB4B-B7926B48F925}" type="slidenum">
              <a:rPr lang="it-IT" smtClean="0"/>
              <a:pPr/>
              <a:t>92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ChangeArrowheads="1"/>
          </p:cNvSpPr>
          <p:nvPr userDrawn="1"/>
        </p:nvSpPr>
        <p:spPr bwMode="auto">
          <a:xfrm>
            <a:off x="-1588" y="6597650"/>
            <a:ext cx="9144001" cy="3317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8785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87859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87859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87859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719F44-2912-4FCE-B472-0594FD9A0A72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878600" name="Rectangle 8"/>
          <p:cNvSpPr>
            <a:spLocks noChangeArrowheads="1"/>
          </p:cNvSpPr>
          <p:nvPr userDrawn="1"/>
        </p:nvSpPr>
        <p:spPr bwMode="auto">
          <a:xfrm flipV="1">
            <a:off x="0" y="101600"/>
            <a:ext cx="9144000" cy="1158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78601" name="Rectangle 9"/>
          <p:cNvSpPr>
            <a:spLocks noChangeArrowheads="1"/>
          </p:cNvSpPr>
          <p:nvPr userDrawn="1"/>
        </p:nvSpPr>
        <p:spPr bwMode="auto">
          <a:xfrm flipV="1">
            <a:off x="0" y="-12700"/>
            <a:ext cx="9144000" cy="1285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770C5-2284-438C-AE7B-530AE6AC259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23075" y="228600"/>
            <a:ext cx="2141538" cy="5715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95288" y="228600"/>
            <a:ext cx="6275387" cy="57150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5FB16-BB56-4F2B-9BCA-4F38CC0CDB0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569325" cy="1066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762000" y="1447800"/>
            <a:ext cx="7772400" cy="21717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62000" y="3771900"/>
            <a:ext cx="7772400" cy="21717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85800" y="6597650"/>
            <a:ext cx="12938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979613" y="6597650"/>
            <a:ext cx="51847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235825" y="6597650"/>
            <a:ext cx="1222375" cy="457200"/>
          </a:xfrm>
        </p:spPr>
        <p:txBody>
          <a:bodyPr/>
          <a:lstStyle>
            <a:lvl1pPr>
              <a:defRPr/>
            </a:lvl1pPr>
          </a:lstStyle>
          <a:p>
            <a:fld id="{52130EC3-1222-4B03-BB22-FF611C3C8B8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569325" cy="1066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762000" y="1447800"/>
            <a:ext cx="7772400" cy="44958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85800" y="6597650"/>
            <a:ext cx="12938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979613" y="6597650"/>
            <a:ext cx="51847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235825" y="6597650"/>
            <a:ext cx="1222375" cy="457200"/>
          </a:xfrm>
        </p:spPr>
        <p:txBody>
          <a:bodyPr/>
          <a:lstStyle>
            <a:lvl1pPr>
              <a:defRPr/>
            </a:lvl1pPr>
          </a:lstStyle>
          <a:p>
            <a:fld id="{31A56894-2AF4-49AE-8C1F-AB84766B949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olo, testo 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569325" cy="1066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762000" y="1447800"/>
            <a:ext cx="3810000" cy="4495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lipArt 3"/>
          <p:cNvSpPr>
            <a:spLocks noGrp="1"/>
          </p:cNvSpPr>
          <p:nvPr>
            <p:ph type="clipArt" sz="half" idx="2"/>
          </p:nvPr>
        </p:nvSpPr>
        <p:spPr>
          <a:xfrm>
            <a:off x="4724400" y="1447800"/>
            <a:ext cx="3810000" cy="44958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85800" y="6597650"/>
            <a:ext cx="12938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979613" y="6597650"/>
            <a:ext cx="51847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235825" y="6597650"/>
            <a:ext cx="1222375" cy="457200"/>
          </a:xfrm>
        </p:spPr>
        <p:txBody>
          <a:bodyPr/>
          <a:lstStyle>
            <a:lvl1pPr>
              <a:defRPr/>
            </a:lvl1pPr>
          </a:lstStyle>
          <a:p>
            <a:fld id="{6978BB63-94FB-46B5-87A3-856188C4F88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olo e contenuto sopra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569325" cy="1066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62000" y="1447800"/>
            <a:ext cx="7772400" cy="21717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62000" y="3771900"/>
            <a:ext cx="7772400" cy="21717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85800" y="6597650"/>
            <a:ext cx="12938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979613" y="6597650"/>
            <a:ext cx="51847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235825" y="6597650"/>
            <a:ext cx="1222375" cy="457200"/>
          </a:xfrm>
        </p:spPr>
        <p:txBody>
          <a:bodyPr/>
          <a:lstStyle>
            <a:lvl1pPr>
              <a:defRPr/>
            </a:lvl1pPr>
          </a:lstStyle>
          <a:p>
            <a:fld id="{95321330-0DA3-42FF-8736-8A9522693CB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BD6EB-CEDA-48B7-8E5C-BE2241879FC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74742-21F1-4E73-A89A-8C16F295C0E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62000" y="14478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45949-B600-4F9B-A7D4-9065776C6E7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C554E-2F15-4D5A-9CA9-A64987D7146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A86D4-CEEB-4438-83DD-2837A0AA03B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B10E9-8CED-4907-BCC1-C44DA538105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E17F3-39B6-4833-9AD2-E2E5332D3C8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1DDAF-7D89-4576-910E-8D00547E6BD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-1588" y="6597650"/>
            <a:ext cx="9144001" cy="3317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28600"/>
            <a:ext cx="8569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lo stile del titolo dello schema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478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97650"/>
            <a:ext cx="1293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66"/>
                </a:solidFill>
                <a:latin typeface="+mn-lt"/>
              </a:defRPr>
            </a:lvl1pPr>
          </a:lstStyle>
          <a:p>
            <a:r>
              <a:rPr lang="it-IT" smtClean="0"/>
              <a:t>P. Atzeni </a:t>
            </a:r>
            <a:endParaRPr lang="it-IT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79613" y="6597650"/>
            <a:ext cx="518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66"/>
                </a:solidFill>
                <a:latin typeface="+mn-lt"/>
              </a:defRPr>
            </a:lvl1pPr>
          </a:lstStyle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5825" y="6597650"/>
            <a:ext cx="1222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66"/>
                </a:solidFill>
                <a:latin typeface="+mn-lt"/>
              </a:defRPr>
            </a:lvl1pPr>
          </a:lstStyle>
          <a:p>
            <a:fld id="{DCC06894-9813-4E1C-9BAD-0650521F6633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 flipV="1">
            <a:off x="0" y="101600"/>
            <a:ext cx="9144000" cy="1158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 flipV="1">
            <a:off x="0" y="-12700"/>
            <a:ext cx="9144000" cy="1285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pic>
        <p:nvPicPr>
          <p:cNvPr id="55310" name="Picture 14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6586538"/>
            <a:ext cx="6111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8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84.xml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7.xml"/><Relationship Id="rId5" Type="http://schemas.openxmlformats.org/officeDocument/2006/relationships/slide" Target="slide86.xml"/><Relationship Id="rId4" Type="http://schemas.openxmlformats.org/officeDocument/2006/relationships/slide" Target="slide85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83.xml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slide" Target="slide83.xml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83.xml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082675"/>
          </a:xfrm>
          <a:noFill/>
        </p:spPr>
        <p:txBody>
          <a:bodyPr/>
          <a:lstStyle/>
          <a:p>
            <a:r>
              <a:rPr lang="en-US" dirty="0"/>
              <a:t>Information capacity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schema and data translation 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47700" y="3429000"/>
            <a:ext cx="7848600" cy="30241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b="1" dirty="0"/>
              <a:t>Paolo Atzeni</a:t>
            </a:r>
          </a:p>
          <a:p>
            <a:pPr>
              <a:lnSpc>
                <a:spcPct val="80000"/>
              </a:lnSpc>
            </a:pPr>
            <a:endParaRPr lang="it-IT" sz="1600" dirty="0"/>
          </a:p>
          <a:p>
            <a:pPr>
              <a:lnSpc>
                <a:spcPct val="80000"/>
              </a:lnSpc>
            </a:pPr>
            <a:endParaRPr lang="it-IT" sz="1600" dirty="0"/>
          </a:p>
          <a:p>
            <a:pPr>
              <a:lnSpc>
                <a:spcPct val="80000"/>
              </a:lnSpc>
            </a:pPr>
            <a:endParaRPr lang="it-IT" sz="1600" dirty="0"/>
          </a:p>
          <a:p>
            <a:pPr>
              <a:lnSpc>
                <a:spcPct val="80000"/>
              </a:lnSpc>
            </a:pPr>
            <a:endParaRPr lang="it-IT" sz="1600" dirty="0" smtClean="0"/>
          </a:p>
          <a:p>
            <a:pPr>
              <a:lnSpc>
                <a:spcPct val="80000"/>
              </a:lnSpc>
            </a:pPr>
            <a:endParaRPr lang="it-IT" sz="1600" dirty="0"/>
          </a:p>
          <a:p>
            <a:pPr>
              <a:lnSpc>
                <a:spcPct val="80000"/>
              </a:lnSpc>
            </a:pPr>
            <a:r>
              <a:rPr lang="it-IT" sz="1200" dirty="0" err="1"/>
              <a:t>Based</a:t>
            </a:r>
            <a:r>
              <a:rPr lang="it-IT" sz="1200" dirty="0"/>
              <a:t> </a:t>
            </a:r>
            <a:r>
              <a:rPr lang="it-IT" sz="1200" dirty="0" smtClean="0"/>
              <a:t>on</a:t>
            </a:r>
            <a:r>
              <a:rPr lang="it-IT" sz="1200" dirty="0"/>
              <a:t> </a:t>
            </a:r>
            <a:r>
              <a:rPr lang="it-IT" sz="1200" dirty="0" smtClean="0"/>
              <a:t>work </a:t>
            </a:r>
            <a:r>
              <a:rPr lang="it-IT" sz="1200" dirty="0" err="1" smtClean="0"/>
              <a:t>done</a:t>
            </a:r>
            <a:r>
              <a:rPr lang="it-IT" sz="1200" dirty="0" smtClean="0"/>
              <a:t> </a:t>
            </a:r>
            <a:r>
              <a:rPr lang="it-IT" sz="1200" dirty="0" err="1" smtClean="0"/>
              <a:t>with</a:t>
            </a:r>
            <a:r>
              <a:rPr lang="it-IT" sz="12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it-IT" sz="1200" dirty="0" smtClean="0"/>
              <a:t>L. </a:t>
            </a:r>
            <a:r>
              <a:rPr lang="it-IT" sz="1200" dirty="0" err="1" smtClean="0"/>
              <a:t>Bellomarini</a:t>
            </a:r>
            <a:r>
              <a:rPr lang="it-IT" sz="1200" dirty="0" smtClean="0"/>
              <a:t>, P. Bernstein, F. </a:t>
            </a:r>
            <a:r>
              <a:rPr lang="it-IT" sz="1200" dirty="0" err="1" smtClean="0"/>
              <a:t>Bugiotti</a:t>
            </a:r>
            <a:r>
              <a:rPr lang="it-IT" sz="1200" dirty="0" smtClean="0"/>
              <a:t>, P. </a:t>
            </a:r>
            <a:r>
              <a:rPr lang="it-IT" sz="1200" dirty="0" err="1" smtClean="0"/>
              <a:t>Cappellari</a:t>
            </a:r>
            <a:r>
              <a:rPr lang="it-IT" sz="1200" dirty="0" smtClean="0"/>
              <a:t>, G. </a:t>
            </a:r>
            <a:r>
              <a:rPr lang="it-IT" sz="1200" dirty="0" err="1" smtClean="0"/>
              <a:t>Gianforme</a:t>
            </a:r>
            <a:r>
              <a:rPr lang="it-IT" sz="1200" dirty="0" smtClean="0"/>
              <a:t> , R. </a:t>
            </a:r>
            <a:r>
              <a:rPr lang="it-IT" sz="1200" dirty="0" err="1" smtClean="0"/>
              <a:t>Torlone</a:t>
            </a:r>
            <a:r>
              <a:rPr lang="it-IT" sz="1200" dirty="0" smtClean="0"/>
              <a:t> </a:t>
            </a:r>
            <a:endParaRPr lang="it-IT" sz="1200" dirty="0"/>
          </a:p>
          <a:p>
            <a:pPr>
              <a:lnSpc>
                <a:spcPct val="80000"/>
              </a:lnSpc>
            </a:pPr>
            <a:endParaRPr lang="it-IT" sz="1600" dirty="0" smtClean="0"/>
          </a:p>
          <a:p>
            <a:pPr>
              <a:lnSpc>
                <a:spcPct val="80000"/>
              </a:lnSpc>
            </a:pPr>
            <a:endParaRPr lang="it-IT" sz="1600" dirty="0" smtClean="0"/>
          </a:p>
          <a:p>
            <a:pPr>
              <a:lnSpc>
                <a:spcPct val="80000"/>
              </a:lnSpc>
            </a:pPr>
            <a:endParaRPr lang="it-IT" sz="1600" dirty="0" smtClean="0"/>
          </a:p>
          <a:p>
            <a:pPr>
              <a:lnSpc>
                <a:spcPct val="80000"/>
              </a:lnSpc>
            </a:pPr>
            <a:r>
              <a:rPr lang="it-IT" sz="1800" dirty="0" smtClean="0"/>
              <a:t>Madrid, 28 April 2011</a:t>
            </a:r>
            <a:endParaRPr lang="en-US" sz="1800" dirty="0" smtClean="0"/>
          </a:p>
          <a:p>
            <a:pPr>
              <a:lnSpc>
                <a:spcPct val="80000"/>
              </a:lnSpc>
            </a:pPr>
            <a:endParaRPr lang="it-IT" sz="1800" dirty="0" err="1" smtClean="0"/>
          </a:p>
        </p:txBody>
      </p:sp>
      <p:pic>
        <p:nvPicPr>
          <p:cNvPr id="127000" name="Picture 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8763" y="3789363"/>
            <a:ext cx="10080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D9ECC-F08C-49E7-A9C5-D6CDC761AE7B}" type="slidenum">
              <a:rPr lang="it-IT"/>
              <a:pPr/>
              <a:t>10</a:t>
            </a:fld>
            <a:endParaRPr lang="it-IT"/>
          </a:p>
        </p:txBody>
      </p:sp>
      <p:sp>
        <p:nvSpPr>
          <p:cNvPr id="3430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The metamodel approach, example</a:t>
            </a:r>
          </a:p>
        </p:txBody>
      </p:sp>
      <p:sp>
        <p:nvSpPr>
          <p:cNvPr id="3430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ER model:</a:t>
            </a:r>
          </a:p>
          <a:p>
            <a:pPr lvl="1"/>
            <a:r>
              <a:rPr lang="en-US"/>
              <a:t>Abstract (called Entity)</a:t>
            </a:r>
          </a:p>
          <a:p>
            <a:pPr lvl="1"/>
            <a:r>
              <a:rPr lang="en-US"/>
              <a:t>Function from Abstract to Lexical (Attribute)</a:t>
            </a:r>
          </a:p>
          <a:p>
            <a:pPr lvl="1"/>
            <a:r>
              <a:rPr lang="en-US"/>
              <a:t>Aggregation of abstracts (Relationship) </a:t>
            </a:r>
          </a:p>
          <a:p>
            <a:pPr lvl="1"/>
            <a:r>
              <a:rPr lang="en-US"/>
              <a:t>… </a:t>
            </a:r>
          </a:p>
          <a:p>
            <a:r>
              <a:rPr lang="en-US"/>
              <a:t>The OR model:</a:t>
            </a:r>
          </a:p>
          <a:p>
            <a:pPr lvl="1"/>
            <a:r>
              <a:rPr lang="en-US"/>
              <a:t>Abstract (Table with ID)</a:t>
            </a:r>
          </a:p>
          <a:p>
            <a:pPr lvl="1"/>
            <a:r>
              <a:rPr lang="en-US"/>
              <a:t>Function from Abstract to Lexical (value-based Attribute)</a:t>
            </a:r>
          </a:p>
          <a:p>
            <a:pPr lvl="1"/>
            <a:r>
              <a:rPr lang="en-US"/>
              <a:t>Function from Abstract to Abstract (reference Attribute)</a:t>
            </a:r>
          </a:p>
          <a:p>
            <a:pPr lvl="1"/>
            <a:r>
              <a:rPr lang="en-US"/>
              <a:t>Aggregation of lexicals (value-based Table)</a:t>
            </a:r>
          </a:p>
          <a:p>
            <a:pPr lvl="1"/>
            <a:r>
              <a:rPr lang="en-US"/>
              <a:t>Component of Aggregation of Lexicals (Column)</a:t>
            </a:r>
          </a:p>
          <a:p>
            <a:pPr lvl="1"/>
            <a:r>
              <a:rPr lang="en-US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E29C-BE0E-42F7-811E-2F1A611874E7}" type="slidenum">
              <a:rPr lang="it-IT"/>
              <a:pPr/>
              <a:t>11</a:t>
            </a:fld>
            <a:endParaRPr lang="it-IT"/>
          </a:p>
        </p:txBody>
      </p:sp>
      <p:sp>
        <p:nvSpPr>
          <p:cNvPr id="5089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The supermodel </a:t>
            </a:r>
          </a:p>
        </p:txBody>
      </p:sp>
      <p:sp>
        <p:nvSpPr>
          <p:cNvPr id="5089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model that includes all the meta-constructs (in their most general forms)</a:t>
            </a:r>
          </a:p>
          <a:p>
            <a:pPr lvl="1"/>
            <a:r>
              <a:rPr lang="en-US" dirty="0"/>
              <a:t>Each model is subsumed by the supermodel (modulo construct renaming) </a:t>
            </a:r>
          </a:p>
          <a:p>
            <a:pPr lvl="1"/>
            <a:r>
              <a:rPr lang="en-US" dirty="0"/>
              <a:t>Each schema for any model is also a schema for the supermodel (modulo construct renaming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 the example, a model that generalizes OR and relational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  <a:cs typeface="Arial" charset="0"/>
              </a:rPr>
              <a:t>Each translation from the supermodel SM to a target model M  is also</a:t>
            </a:r>
            <a:r>
              <a:rPr lang="en-US" b="1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cs typeface="Arial" charset="0"/>
              </a:rPr>
              <a:t>a translation from any other model to M: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  <a:cs typeface="Arial" charset="0"/>
              </a:rPr>
              <a:t>given </a:t>
            </a:r>
            <a:r>
              <a:rPr lang="en-US" b="1" i="1" dirty="0" smtClean="0">
                <a:solidFill>
                  <a:schemeClr val="tx2"/>
                </a:solidFill>
                <a:cs typeface="Arial" charset="0"/>
              </a:rPr>
              <a:t>n</a:t>
            </a:r>
            <a:r>
              <a:rPr lang="en-US" b="1" dirty="0" smtClean="0">
                <a:solidFill>
                  <a:schemeClr val="tx2"/>
                </a:solidFill>
                <a:cs typeface="Arial" charset="0"/>
              </a:rPr>
              <a:t> models, we need </a:t>
            </a:r>
            <a:r>
              <a:rPr lang="en-US" b="1" i="1" dirty="0" smtClean="0">
                <a:solidFill>
                  <a:schemeClr val="tx2"/>
                </a:solidFill>
                <a:cs typeface="Arial" charset="0"/>
              </a:rPr>
              <a:t>n</a:t>
            </a:r>
            <a:r>
              <a:rPr lang="en-US" b="1" dirty="0" smtClean="0">
                <a:solidFill>
                  <a:schemeClr val="tx2"/>
                </a:solidFill>
                <a:cs typeface="Arial" charset="0"/>
              </a:rPr>
              <a:t> translations, not </a:t>
            </a:r>
            <a:r>
              <a:rPr lang="en-US" b="1" i="1" dirty="0" smtClean="0">
                <a:solidFill>
                  <a:schemeClr val="tx2"/>
                </a:solidFill>
                <a:cs typeface="Arial" charset="0"/>
              </a:rPr>
              <a:t>n</a:t>
            </a:r>
            <a:r>
              <a:rPr lang="en-US" b="1" i="1" baseline="30000" dirty="0" smtClean="0">
                <a:solidFill>
                  <a:schemeClr val="tx2"/>
                </a:solidFill>
                <a:cs typeface="Arial" charset="0"/>
              </a:rPr>
              <a:t>2</a:t>
            </a:r>
            <a:r>
              <a:rPr lang="en-US" b="1" i="1" dirty="0" smtClean="0">
                <a:solidFill>
                  <a:schemeClr val="tx2"/>
                </a:solidFill>
                <a:cs typeface="Arial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7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E8B8-2746-4BB5-BD11-FB6EB967ECB3}" type="slidenum">
              <a:rPr lang="it-IT"/>
              <a:pPr/>
              <a:t>12</a:t>
            </a:fld>
            <a:endParaRPr lang="it-IT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 translations</a:t>
            </a:r>
          </a:p>
        </p:txBody>
      </p:sp>
      <p:cxnSp>
        <p:nvCxnSpPr>
          <p:cNvPr id="546824" name="AutoShape 8"/>
          <p:cNvCxnSpPr>
            <a:cxnSpLocks noChangeShapeType="1"/>
          </p:cNvCxnSpPr>
          <p:nvPr/>
        </p:nvCxnSpPr>
        <p:spPr bwMode="auto">
          <a:xfrm rot="16200000">
            <a:off x="1773237" y="3779838"/>
            <a:ext cx="1108075" cy="0"/>
          </a:xfrm>
          <a:prstGeom prst="straightConnector1">
            <a:avLst/>
          </a:prstGeom>
          <a:noFill/>
          <a:ln w="144000">
            <a:solidFill>
              <a:srgbClr val="FF9966"/>
            </a:solidFill>
            <a:round/>
            <a:headEnd/>
            <a:tailEnd type="triangle" w="med" len="med"/>
          </a:ln>
        </p:spPr>
      </p:cxnSp>
      <p:cxnSp>
        <p:nvCxnSpPr>
          <p:cNvPr id="546825" name="AutoShape 9"/>
          <p:cNvCxnSpPr>
            <a:cxnSpLocks noChangeShapeType="1"/>
          </p:cNvCxnSpPr>
          <p:nvPr/>
        </p:nvCxnSpPr>
        <p:spPr bwMode="auto">
          <a:xfrm rot="5400000">
            <a:off x="5884069" y="3794919"/>
            <a:ext cx="1309688" cy="0"/>
          </a:xfrm>
          <a:prstGeom prst="straightConnector1">
            <a:avLst/>
          </a:prstGeom>
          <a:noFill/>
          <a:ln w="144000">
            <a:solidFill>
              <a:srgbClr val="FF9966"/>
            </a:solidFill>
            <a:round/>
            <a:headEnd/>
            <a:tailEnd type="triangle" w="med" len="med"/>
          </a:ln>
        </p:spPr>
      </p:cxnSp>
      <p:cxnSp>
        <p:nvCxnSpPr>
          <p:cNvPr id="546826" name="AutoShape 10"/>
          <p:cNvCxnSpPr>
            <a:cxnSpLocks noChangeShapeType="1"/>
          </p:cNvCxnSpPr>
          <p:nvPr/>
        </p:nvCxnSpPr>
        <p:spPr bwMode="auto">
          <a:xfrm>
            <a:off x="3416300" y="2462213"/>
            <a:ext cx="2301875" cy="0"/>
          </a:xfrm>
          <a:prstGeom prst="straightConnector1">
            <a:avLst/>
          </a:prstGeom>
          <a:noFill/>
          <a:ln w="144018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546828" name="Text Box 12"/>
          <p:cNvSpPr txBox="1">
            <a:spLocks noChangeArrowheads="1"/>
          </p:cNvSpPr>
          <p:nvPr/>
        </p:nvSpPr>
        <p:spPr bwMode="auto">
          <a:xfrm>
            <a:off x="1298575" y="3879850"/>
            <a:ext cx="8747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2000">
                <a:latin typeface="Arial" charset="0"/>
              </a:rPr>
              <a:t>1. Copy</a:t>
            </a:r>
          </a:p>
        </p:txBody>
      </p:sp>
      <p:sp>
        <p:nvSpPr>
          <p:cNvPr id="546829" name="Text Box 13"/>
          <p:cNvSpPr txBox="1">
            <a:spLocks noChangeArrowheads="1"/>
          </p:cNvSpPr>
          <p:nvPr/>
        </p:nvSpPr>
        <p:spPr bwMode="auto">
          <a:xfrm>
            <a:off x="3686175" y="1920875"/>
            <a:ext cx="1538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2000">
                <a:latin typeface="Arial" charset="0"/>
              </a:rPr>
              <a:t>2. Translation</a:t>
            </a:r>
          </a:p>
        </p:txBody>
      </p:sp>
      <p:sp>
        <p:nvSpPr>
          <p:cNvPr id="546831" name="Text Box 15"/>
          <p:cNvSpPr txBox="1">
            <a:spLocks noChangeArrowheads="1"/>
          </p:cNvSpPr>
          <p:nvPr/>
        </p:nvSpPr>
        <p:spPr bwMode="auto">
          <a:xfrm>
            <a:off x="6937375" y="3933825"/>
            <a:ext cx="8747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  <a:tab pos="2405063" algn="l"/>
              </a:tabLst>
            </a:pPr>
            <a:r>
              <a:rPr lang="en-GB" sz="2000">
                <a:latin typeface="Arial" charset="0"/>
              </a:rPr>
              <a:t>3. Copy</a:t>
            </a:r>
          </a:p>
        </p:txBody>
      </p:sp>
      <p:sp>
        <p:nvSpPr>
          <p:cNvPr id="546832" name="Rectangle 16"/>
          <p:cNvSpPr>
            <a:spLocks noChangeArrowheads="1"/>
          </p:cNvSpPr>
          <p:nvPr/>
        </p:nvSpPr>
        <p:spPr bwMode="auto">
          <a:xfrm>
            <a:off x="900113" y="1412875"/>
            <a:ext cx="7559675" cy="2232025"/>
          </a:xfrm>
          <a:prstGeom prst="rect">
            <a:avLst/>
          </a:prstGeom>
          <a:noFill/>
          <a:ln w="31750">
            <a:solidFill>
              <a:srgbClr val="5BB1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r"/>
            <a:r>
              <a:rPr lang="it-IT" sz="2000" b="1">
                <a:solidFill>
                  <a:srgbClr val="5BB1FF"/>
                </a:solidFill>
                <a:latin typeface="Arial" charset="0"/>
              </a:rPr>
              <a:t>Supermodel</a:t>
            </a:r>
          </a:p>
        </p:txBody>
      </p:sp>
      <p:sp>
        <p:nvSpPr>
          <p:cNvPr id="546833" name="Rectangle 17"/>
          <p:cNvSpPr>
            <a:spLocks noChangeArrowheads="1"/>
          </p:cNvSpPr>
          <p:nvPr/>
        </p:nvSpPr>
        <p:spPr bwMode="auto">
          <a:xfrm>
            <a:off x="611188" y="4365625"/>
            <a:ext cx="3024187" cy="1800225"/>
          </a:xfrm>
          <a:prstGeom prst="rect">
            <a:avLst/>
          </a:prstGeom>
          <a:noFill/>
          <a:ln w="31750" algn="ctr">
            <a:solidFill>
              <a:srgbClr val="FF7D7D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it-IT" sz="2000">
                <a:solidFill>
                  <a:srgbClr val="FF7D7D"/>
                </a:solidFill>
                <a:latin typeface="Arial" charset="0"/>
              </a:rPr>
              <a:t>Source </a:t>
            </a:r>
          </a:p>
          <a:p>
            <a:r>
              <a:rPr lang="it-IT" sz="2000">
                <a:solidFill>
                  <a:srgbClr val="FF7D7D"/>
                </a:solidFill>
                <a:latin typeface="Arial" charset="0"/>
              </a:rPr>
              <a:t>model</a:t>
            </a:r>
          </a:p>
        </p:txBody>
      </p:sp>
      <p:sp>
        <p:nvSpPr>
          <p:cNvPr id="546834" name="Rectangle 18"/>
          <p:cNvSpPr>
            <a:spLocks noChangeArrowheads="1"/>
          </p:cNvSpPr>
          <p:nvPr/>
        </p:nvSpPr>
        <p:spPr bwMode="auto">
          <a:xfrm>
            <a:off x="5651500" y="4365625"/>
            <a:ext cx="3024188" cy="1800225"/>
          </a:xfrm>
          <a:prstGeom prst="rect">
            <a:avLst/>
          </a:prstGeom>
          <a:noFill/>
          <a:ln w="31750" algn="ctr">
            <a:solidFill>
              <a:srgbClr val="FF7D7D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r"/>
            <a:r>
              <a:rPr lang="it-IT" sz="2000">
                <a:solidFill>
                  <a:srgbClr val="FF7D7D"/>
                </a:solidFill>
                <a:latin typeface="Arial" charset="0"/>
              </a:rPr>
              <a:t>Target</a:t>
            </a:r>
          </a:p>
          <a:p>
            <a:pPr algn="r"/>
            <a:r>
              <a:rPr lang="it-IT" sz="2000">
                <a:solidFill>
                  <a:srgbClr val="FF7D7D"/>
                </a:solidFill>
                <a:latin typeface="Arial" charset="0"/>
              </a:rPr>
              <a:t> model</a:t>
            </a:r>
          </a:p>
        </p:txBody>
      </p:sp>
      <p:sp>
        <p:nvSpPr>
          <p:cNvPr id="546830" name="Text Box 14"/>
          <p:cNvSpPr txBox="1">
            <a:spLocks noChangeArrowheads="1"/>
          </p:cNvSpPr>
          <p:nvPr/>
        </p:nvSpPr>
        <p:spPr bwMode="auto">
          <a:xfrm>
            <a:off x="3459163" y="5348288"/>
            <a:ext cx="22288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2000">
                <a:latin typeface="Arial" charset="0"/>
              </a:rPr>
              <a:t>Translation: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2000">
                <a:latin typeface="Arial" charset="0"/>
              </a:rPr>
              <a:t>composition 1,2 &amp; 3</a:t>
            </a:r>
          </a:p>
        </p:txBody>
      </p:sp>
      <p:cxnSp>
        <p:nvCxnSpPr>
          <p:cNvPr id="546827" name="AutoShape 11"/>
          <p:cNvCxnSpPr>
            <a:cxnSpLocks noChangeShapeType="1"/>
          </p:cNvCxnSpPr>
          <p:nvPr/>
        </p:nvCxnSpPr>
        <p:spPr bwMode="auto">
          <a:xfrm>
            <a:off x="3440113" y="5127625"/>
            <a:ext cx="2278062" cy="0"/>
          </a:xfrm>
          <a:prstGeom prst="straightConnector1">
            <a:avLst/>
          </a:prstGeom>
          <a:noFill/>
          <a:ln w="144000">
            <a:solidFill>
              <a:srgbClr val="9999FF"/>
            </a:solidFill>
            <a:prstDash val="sysDot"/>
            <a:round/>
            <a:headEnd/>
            <a:tailEnd type="triangle" w="med" len="med"/>
          </a:ln>
        </p:spPr>
      </p:cxnSp>
      <p:grpSp>
        <p:nvGrpSpPr>
          <p:cNvPr id="546905" name="Group 89"/>
          <p:cNvGrpSpPr>
            <a:grpSpLocks/>
          </p:cNvGrpSpPr>
          <p:nvPr/>
        </p:nvGrpSpPr>
        <p:grpSpPr bwMode="auto">
          <a:xfrm>
            <a:off x="1258888" y="5084763"/>
            <a:ext cx="2016125" cy="595312"/>
            <a:chOff x="793" y="3203"/>
            <a:chExt cx="1270" cy="375"/>
          </a:xfrm>
        </p:grpSpPr>
        <p:sp>
          <p:nvSpPr>
            <p:cNvPr id="546840" name="AutoShape 24"/>
            <p:cNvSpPr>
              <a:spLocks noChangeAspect="1" noChangeArrowheads="1"/>
            </p:cNvSpPr>
            <p:nvPr/>
          </p:nvSpPr>
          <p:spPr bwMode="auto">
            <a:xfrm>
              <a:off x="1250" y="3203"/>
              <a:ext cx="357" cy="245"/>
            </a:xfrm>
            <a:prstGeom prst="flowChartDecision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800">
                <a:latin typeface="Arial" charset="0"/>
              </a:endParaRPr>
            </a:p>
          </p:txBody>
        </p:sp>
        <p:cxnSp>
          <p:nvCxnSpPr>
            <p:cNvPr id="546841" name="AutoShape 25"/>
            <p:cNvCxnSpPr>
              <a:cxnSpLocks noChangeAspect="1" noChangeShapeType="1"/>
              <a:stCxn id="546848" idx="3"/>
              <a:endCxn id="546840" idx="1"/>
            </p:cNvCxnSpPr>
            <p:nvPr/>
          </p:nvCxnSpPr>
          <p:spPr bwMode="auto">
            <a:xfrm>
              <a:off x="1178" y="3326"/>
              <a:ext cx="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546842" name="AutoShape 26"/>
            <p:cNvCxnSpPr>
              <a:cxnSpLocks noChangeAspect="1" noChangeShapeType="1"/>
              <a:stCxn id="546840" idx="3"/>
              <a:endCxn id="546853" idx="1"/>
            </p:cNvCxnSpPr>
            <p:nvPr/>
          </p:nvCxnSpPr>
          <p:spPr bwMode="auto">
            <a:xfrm>
              <a:off x="1607" y="3326"/>
              <a:ext cx="7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sp>
          <p:nvSpPr>
            <p:cNvPr id="546844" name="Oval 28"/>
            <p:cNvSpPr>
              <a:spLocks noChangeAspect="1" noChangeArrowheads="1"/>
            </p:cNvSpPr>
            <p:nvPr/>
          </p:nvSpPr>
          <p:spPr bwMode="auto">
            <a:xfrm>
              <a:off x="822" y="3549"/>
              <a:ext cx="28" cy="2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45" name="Line 29"/>
            <p:cNvSpPr>
              <a:spLocks noChangeAspect="1" noChangeShapeType="1"/>
            </p:cNvSpPr>
            <p:nvPr/>
          </p:nvSpPr>
          <p:spPr bwMode="auto">
            <a:xfrm flipH="1">
              <a:off x="836" y="3433"/>
              <a:ext cx="0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46" name="Oval 30"/>
            <p:cNvSpPr>
              <a:spLocks noChangeAspect="1" noChangeArrowheads="1"/>
            </p:cNvSpPr>
            <p:nvPr/>
          </p:nvSpPr>
          <p:spPr bwMode="auto">
            <a:xfrm>
              <a:off x="1036" y="3499"/>
              <a:ext cx="28" cy="2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47" name="Line 31"/>
            <p:cNvSpPr>
              <a:spLocks noChangeAspect="1" noChangeShapeType="1"/>
            </p:cNvSpPr>
            <p:nvPr/>
          </p:nvSpPr>
          <p:spPr bwMode="auto">
            <a:xfrm flipH="1">
              <a:off x="1050" y="3436"/>
              <a:ext cx="0" cy="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48" name="Rectangle 32"/>
            <p:cNvSpPr>
              <a:spLocks noChangeAspect="1" noChangeArrowheads="1"/>
            </p:cNvSpPr>
            <p:nvPr/>
          </p:nvSpPr>
          <p:spPr bwMode="auto">
            <a:xfrm>
              <a:off x="793" y="3210"/>
              <a:ext cx="385" cy="23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800">
                <a:latin typeface="Arial" charset="0"/>
              </a:endParaRPr>
            </a:p>
          </p:txBody>
        </p:sp>
        <p:sp>
          <p:nvSpPr>
            <p:cNvPr id="546849" name="Line 33"/>
            <p:cNvSpPr>
              <a:spLocks noChangeAspect="1" noChangeShapeType="1"/>
            </p:cNvSpPr>
            <p:nvPr/>
          </p:nvSpPr>
          <p:spPr bwMode="auto">
            <a:xfrm>
              <a:off x="1721" y="3433"/>
              <a:ext cx="0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50" name="Line 34"/>
            <p:cNvSpPr>
              <a:spLocks noChangeAspect="1" noChangeShapeType="1"/>
            </p:cNvSpPr>
            <p:nvPr/>
          </p:nvSpPr>
          <p:spPr bwMode="auto">
            <a:xfrm>
              <a:off x="1935" y="3433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51" name="Oval 35"/>
            <p:cNvSpPr>
              <a:spLocks noChangeAspect="1" noChangeArrowheads="1"/>
            </p:cNvSpPr>
            <p:nvPr/>
          </p:nvSpPr>
          <p:spPr bwMode="auto">
            <a:xfrm>
              <a:off x="1706" y="3509"/>
              <a:ext cx="29" cy="28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52" name="Oval 36"/>
            <p:cNvSpPr>
              <a:spLocks noChangeAspect="1" noChangeArrowheads="1"/>
            </p:cNvSpPr>
            <p:nvPr/>
          </p:nvSpPr>
          <p:spPr bwMode="auto">
            <a:xfrm>
              <a:off x="1920" y="3525"/>
              <a:ext cx="29" cy="27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53" name="Rectangle 37"/>
            <p:cNvSpPr>
              <a:spLocks noChangeAspect="1" noChangeArrowheads="1"/>
            </p:cNvSpPr>
            <p:nvPr/>
          </p:nvSpPr>
          <p:spPr bwMode="auto">
            <a:xfrm>
              <a:off x="1678" y="3210"/>
              <a:ext cx="385" cy="23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800">
                <a:latin typeface="Arial" charset="0"/>
              </a:endParaRPr>
            </a:p>
          </p:txBody>
        </p:sp>
      </p:grpSp>
      <p:grpSp>
        <p:nvGrpSpPr>
          <p:cNvPr id="546869" name="Group 53"/>
          <p:cNvGrpSpPr>
            <a:grpSpLocks/>
          </p:cNvGrpSpPr>
          <p:nvPr/>
        </p:nvGrpSpPr>
        <p:grpSpPr bwMode="auto">
          <a:xfrm>
            <a:off x="1187450" y="2276475"/>
            <a:ext cx="2016125" cy="595313"/>
            <a:chOff x="748" y="1434"/>
            <a:chExt cx="1270" cy="375"/>
          </a:xfrm>
        </p:grpSpPr>
        <p:sp>
          <p:nvSpPr>
            <p:cNvPr id="546855" name="AutoShape 39"/>
            <p:cNvSpPr>
              <a:spLocks noChangeAspect="1" noChangeArrowheads="1"/>
            </p:cNvSpPr>
            <p:nvPr/>
          </p:nvSpPr>
          <p:spPr bwMode="auto">
            <a:xfrm>
              <a:off x="1205" y="1434"/>
              <a:ext cx="357" cy="245"/>
            </a:xfrm>
            <a:prstGeom prst="flowChartDecision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800">
                <a:latin typeface="Arial" charset="0"/>
              </a:endParaRPr>
            </a:p>
          </p:txBody>
        </p:sp>
        <p:cxnSp>
          <p:nvCxnSpPr>
            <p:cNvPr id="546856" name="AutoShape 40"/>
            <p:cNvCxnSpPr>
              <a:cxnSpLocks noChangeAspect="1" noChangeShapeType="1"/>
              <a:stCxn id="546863" idx="3"/>
              <a:endCxn id="546855" idx="1"/>
            </p:cNvCxnSpPr>
            <p:nvPr/>
          </p:nvCxnSpPr>
          <p:spPr bwMode="auto">
            <a:xfrm>
              <a:off x="1133" y="1557"/>
              <a:ext cx="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546857" name="AutoShape 41"/>
            <p:cNvCxnSpPr>
              <a:cxnSpLocks noChangeAspect="1" noChangeShapeType="1"/>
              <a:stCxn id="546855" idx="3"/>
              <a:endCxn id="546868" idx="1"/>
            </p:cNvCxnSpPr>
            <p:nvPr/>
          </p:nvCxnSpPr>
          <p:spPr bwMode="auto">
            <a:xfrm>
              <a:off x="1562" y="1557"/>
              <a:ext cx="7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sp>
          <p:nvSpPr>
            <p:cNvPr id="546859" name="Oval 43"/>
            <p:cNvSpPr>
              <a:spLocks noChangeAspect="1" noChangeArrowheads="1"/>
            </p:cNvSpPr>
            <p:nvPr/>
          </p:nvSpPr>
          <p:spPr bwMode="auto">
            <a:xfrm>
              <a:off x="777" y="1780"/>
              <a:ext cx="28" cy="2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60" name="Line 44"/>
            <p:cNvSpPr>
              <a:spLocks noChangeAspect="1" noChangeShapeType="1"/>
            </p:cNvSpPr>
            <p:nvPr/>
          </p:nvSpPr>
          <p:spPr bwMode="auto">
            <a:xfrm flipH="1">
              <a:off x="791" y="1664"/>
              <a:ext cx="0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61" name="Oval 45"/>
            <p:cNvSpPr>
              <a:spLocks noChangeAspect="1" noChangeArrowheads="1"/>
            </p:cNvSpPr>
            <p:nvPr/>
          </p:nvSpPr>
          <p:spPr bwMode="auto">
            <a:xfrm>
              <a:off x="991" y="1730"/>
              <a:ext cx="28" cy="2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62" name="Line 46"/>
            <p:cNvSpPr>
              <a:spLocks noChangeAspect="1" noChangeShapeType="1"/>
            </p:cNvSpPr>
            <p:nvPr/>
          </p:nvSpPr>
          <p:spPr bwMode="auto">
            <a:xfrm flipH="1">
              <a:off x="1005" y="1667"/>
              <a:ext cx="0" cy="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63" name="Rectangle 47"/>
            <p:cNvSpPr>
              <a:spLocks noChangeAspect="1" noChangeArrowheads="1"/>
            </p:cNvSpPr>
            <p:nvPr/>
          </p:nvSpPr>
          <p:spPr bwMode="auto">
            <a:xfrm>
              <a:off x="748" y="1441"/>
              <a:ext cx="385" cy="2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800">
                <a:latin typeface="Arial" charset="0"/>
              </a:endParaRPr>
            </a:p>
          </p:txBody>
        </p:sp>
        <p:sp>
          <p:nvSpPr>
            <p:cNvPr id="546864" name="Line 48"/>
            <p:cNvSpPr>
              <a:spLocks noChangeAspect="1" noChangeShapeType="1"/>
            </p:cNvSpPr>
            <p:nvPr/>
          </p:nvSpPr>
          <p:spPr bwMode="auto">
            <a:xfrm>
              <a:off x="1676" y="1664"/>
              <a:ext cx="0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65" name="Line 49"/>
            <p:cNvSpPr>
              <a:spLocks noChangeAspect="1" noChangeShapeType="1"/>
            </p:cNvSpPr>
            <p:nvPr/>
          </p:nvSpPr>
          <p:spPr bwMode="auto">
            <a:xfrm>
              <a:off x="1890" y="1664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66" name="Oval 50"/>
            <p:cNvSpPr>
              <a:spLocks noChangeAspect="1" noChangeArrowheads="1"/>
            </p:cNvSpPr>
            <p:nvPr/>
          </p:nvSpPr>
          <p:spPr bwMode="auto">
            <a:xfrm>
              <a:off x="1661" y="1740"/>
              <a:ext cx="29" cy="2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67" name="Oval 51"/>
            <p:cNvSpPr>
              <a:spLocks noChangeAspect="1" noChangeArrowheads="1"/>
            </p:cNvSpPr>
            <p:nvPr/>
          </p:nvSpPr>
          <p:spPr bwMode="auto">
            <a:xfrm>
              <a:off x="1875" y="1756"/>
              <a:ext cx="29" cy="27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68" name="Rectangle 52"/>
            <p:cNvSpPr>
              <a:spLocks noChangeAspect="1" noChangeArrowheads="1"/>
            </p:cNvSpPr>
            <p:nvPr/>
          </p:nvSpPr>
          <p:spPr bwMode="auto">
            <a:xfrm>
              <a:off x="1633" y="1441"/>
              <a:ext cx="385" cy="2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800">
                <a:latin typeface="Arial" charset="0"/>
              </a:endParaRPr>
            </a:p>
          </p:txBody>
        </p:sp>
      </p:grpSp>
      <p:grpSp>
        <p:nvGrpSpPr>
          <p:cNvPr id="546906" name="Group 90"/>
          <p:cNvGrpSpPr>
            <a:grpSpLocks/>
          </p:cNvGrpSpPr>
          <p:nvPr/>
        </p:nvGrpSpPr>
        <p:grpSpPr bwMode="auto">
          <a:xfrm>
            <a:off x="5940425" y="5013325"/>
            <a:ext cx="2160588" cy="657225"/>
            <a:chOff x="3742" y="3158"/>
            <a:chExt cx="1361" cy="414"/>
          </a:xfrm>
        </p:grpSpPr>
        <p:sp>
          <p:nvSpPr>
            <p:cNvPr id="546871" name="Rectangle 55"/>
            <p:cNvSpPr>
              <a:spLocks noChangeAspect="1" noChangeArrowheads="1"/>
            </p:cNvSpPr>
            <p:nvPr/>
          </p:nvSpPr>
          <p:spPr bwMode="auto">
            <a:xfrm>
              <a:off x="3742" y="3273"/>
              <a:ext cx="420" cy="299"/>
            </a:xfrm>
            <a:prstGeom prst="rect">
              <a:avLst/>
            </a:prstGeom>
            <a:solidFill>
              <a:srgbClr val="FFD5D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900">
                <a:latin typeface="Arial" charset="0"/>
              </a:endParaRPr>
            </a:p>
          </p:txBody>
        </p:sp>
        <p:sp>
          <p:nvSpPr>
            <p:cNvPr id="546872" name="Rectangle 56"/>
            <p:cNvSpPr>
              <a:spLocks noChangeAspect="1" noChangeArrowheads="1"/>
            </p:cNvSpPr>
            <p:nvPr/>
          </p:nvSpPr>
          <p:spPr bwMode="auto">
            <a:xfrm>
              <a:off x="3742" y="3158"/>
              <a:ext cx="420" cy="115"/>
            </a:xfrm>
            <a:prstGeom prst="rect">
              <a:avLst/>
            </a:prstGeom>
            <a:solidFill>
              <a:srgbClr val="FFD5D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600">
                <a:latin typeface="Arial" charset="0"/>
              </a:endParaRPr>
            </a:p>
          </p:txBody>
        </p:sp>
        <p:sp>
          <p:nvSpPr>
            <p:cNvPr id="546873" name="Line 57"/>
            <p:cNvSpPr>
              <a:spLocks noChangeAspect="1" noChangeShapeType="1"/>
            </p:cNvSpPr>
            <p:nvPr/>
          </p:nvSpPr>
          <p:spPr bwMode="auto">
            <a:xfrm>
              <a:off x="3742" y="3158"/>
              <a:ext cx="4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74" name="Line 58"/>
            <p:cNvSpPr>
              <a:spLocks noChangeAspect="1" noChangeShapeType="1"/>
            </p:cNvSpPr>
            <p:nvPr/>
          </p:nvSpPr>
          <p:spPr bwMode="auto">
            <a:xfrm>
              <a:off x="3742" y="3273"/>
              <a:ext cx="4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75" name="Line 59"/>
            <p:cNvSpPr>
              <a:spLocks noChangeAspect="1" noChangeShapeType="1"/>
            </p:cNvSpPr>
            <p:nvPr/>
          </p:nvSpPr>
          <p:spPr bwMode="auto">
            <a:xfrm>
              <a:off x="3742" y="3572"/>
              <a:ext cx="4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76" name="Line 60"/>
            <p:cNvSpPr>
              <a:spLocks noChangeAspect="1" noChangeShapeType="1"/>
            </p:cNvSpPr>
            <p:nvPr/>
          </p:nvSpPr>
          <p:spPr bwMode="auto">
            <a:xfrm>
              <a:off x="3742" y="3158"/>
              <a:ext cx="0" cy="41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77" name="Line 61"/>
            <p:cNvSpPr>
              <a:spLocks noChangeAspect="1" noChangeShapeType="1"/>
            </p:cNvSpPr>
            <p:nvPr/>
          </p:nvSpPr>
          <p:spPr bwMode="auto">
            <a:xfrm>
              <a:off x="4162" y="3158"/>
              <a:ext cx="0" cy="41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78" name="Rectangle 62"/>
            <p:cNvSpPr>
              <a:spLocks noChangeAspect="1" noChangeArrowheads="1"/>
            </p:cNvSpPr>
            <p:nvPr/>
          </p:nvSpPr>
          <p:spPr bwMode="auto">
            <a:xfrm>
              <a:off x="4608" y="3317"/>
              <a:ext cx="495" cy="207"/>
            </a:xfrm>
            <a:prstGeom prst="rect">
              <a:avLst/>
            </a:prstGeom>
            <a:solidFill>
              <a:srgbClr val="FFD5D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900">
                <a:latin typeface="Arial" charset="0"/>
              </a:endParaRPr>
            </a:p>
          </p:txBody>
        </p:sp>
        <p:sp>
          <p:nvSpPr>
            <p:cNvPr id="546879" name="Rectangle 63"/>
            <p:cNvSpPr>
              <a:spLocks noChangeAspect="1" noChangeArrowheads="1"/>
            </p:cNvSpPr>
            <p:nvPr/>
          </p:nvSpPr>
          <p:spPr bwMode="auto">
            <a:xfrm>
              <a:off x="4608" y="3203"/>
              <a:ext cx="495" cy="114"/>
            </a:xfrm>
            <a:prstGeom prst="rect">
              <a:avLst/>
            </a:prstGeom>
            <a:solidFill>
              <a:srgbClr val="FFD5D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600">
                <a:latin typeface="Arial" charset="0"/>
              </a:endParaRPr>
            </a:p>
          </p:txBody>
        </p:sp>
        <p:sp>
          <p:nvSpPr>
            <p:cNvPr id="546880" name="Line 64"/>
            <p:cNvSpPr>
              <a:spLocks noChangeAspect="1" noChangeShapeType="1"/>
            </p:cNvSpPr>
            <p:nvPr/>
          </p:nvSpPr>
          <p:spPr bwMode="auto">
            <a:xfrm>
              <a:off x="4608" y="3203"/>
              <a:ext cx="49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81" name="Line 65"/>
            <p:cNvSpPr>
              <a:spLocks noChangeAspect="1" noChangeShapeType="1"/>
            </p:cNvSpPr>
            <p:nvPr/>
          </p:nvSpPr>
          <p:spPr bwMode="auto">
            <a:xfrm>
              <a:off x="4608" y="3317"/>
              <a:ext cx="4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82" name="Line 66"/>
            <p:cNvSpPr>
              <a:spLocks noChangeAspect="1" noChangeShapeType="1"/>
            </p:cNvSpPr>
            <p:nvPr/>
          </p:nvSpPr>
          <p:spPr bwMode="auto">
            <a:xfrm>
              <a:off x="4608" y="3524"/>
              <a:ext cx="49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83" name="Line 67"/>
            <p:cNvSpPr>
              <a:spLocks noChangeAspect="1" noChangeShapeType="1"/>
            </p:cNvSpPr>
            <p:nvPr/>
          </p:nvSpPr>
          <p:spPr bwMode="auto">
            <a:xfrm>
              <a:off x="4608" y="3203"/>
              <a:ext cx="0" cy="32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84" name="Line 68"/>
            <p:cNvSpPr>
              <a:spLocks noChangeAspect="1" noChangeShapeType="1"/>
            </p:cNvSpPr>
            <p:nvPr/>
          </p:nvSpPr>
          <p:spPr bwMode="auto">
            <a:xfrm>
              <a:off x="5103" y="3203"/>
              <a:ext cx="0" cy="32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cxnSp>
          <p:nvCxnSpPr>
            <p:cNvPr id="546885" name="AutoShape 69"/>
            <p:cNvCxnSpPr>
              <a:cxnSpLocks noChangeAspect="1" noChangeShapeType="1"/>
              <a:stCxn id="546871" idx="3"/>
              <a:endCxn id="546878" idx="1"/>
            </p:cNvCxnSpPr>
            <p:nvPr/>
          </p:nvCxnSpPr>
          <p:spPr bwMode="auto">
            <a:xfrm flipV="1">
              <a:off x="4162" y="3421"/>
              <a:ext cx="446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546904" name="Group 88"/>
          <p:cNvGrpSpPr>
            <a:grpSpLocks/>
          </p:cNvGrpSpPr>
          <p:nvPr/>
        </p:nvGrpSpPr>
        <p:grpSpPr bwMode="auto">
          <a:xfrm>
            <a:off x="5867400" y="2349500"/>
            <a:ext cx="2160588" cy="657225"/>
            <a:chOff x="3696" y="1480"/>
            <a:chExt cx="1361" cy="414"/>
          </a:xfrm>
        </p:grpSpPr>
        <p:sp>
          <p:nvSpPr>
            <p:cNvPr id="546888" name="Rectangle 72"/>
            <p:cNvSpPr>
              <a:spLocks noChangeAspect="1" noChangeArrowheads="1"/>
            </p:cNvSpPr>
            <p:nvPr/>
          </p:nvSpPr>
          <p:spPr bwMode="auto">
            <a:xfrm>
              <a:off x="3696" y="1595"/>
              <a:ext cx="420" cy="29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900">
                <a:latin typeface="Arial" charset="0"/>
              </a:endParaRPr>
            </a:p>
          </p:txBody>
        </p:sp>
        <p:sp>
          <p:nvSpPr>
            <p:cNvPr id="546889" name="Rectangle 73"/>
            <p:cNvSpPr>
              <a:spLocks noChangeAspect="1" noChangeArrowheads="1"/>
            </p:cNvSpPr>
            <p:nvPr/>
          </p:nvSpPr>
          <p:spPr bwMode="auto">
            <a:xfrm>
              <a:off x="3696" y="1480"/>
              <a:ext cx="420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600">
                <a:latin typeface="Arial" charset="0"/>
              </a:endParaRPr>
            </a:p>
          </p:txBody>
        </p:sp>
        <p:sp>
          <p:nvSpPr>
            <p:cNvPr id="546890" name="Line 74"/>
            <p:cNvSpPr>
              <a:spLocks noChangeAspect="1" noChangeShapeType="1"/>
            </p:cNvSpPr>
            <p:nvPr/>
          </p:nvSpPr>
          <p:spPr bwMode="auto">
            <a:xfrm>
              <a:off x="3696" y="1480"/>
              <a:ext cx="4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91" name="Line 75"/>
            <p:cNvSpPr>
              <a:spLocks noChangeAspect="1" noChangeShapeType="1"/>
            </p:cNvSpPr>
            <p:nvPr/>
          </p:nvSpPr>
          <p:spPr bwMode="auto">
            <a:xfrm>
              <a:off x="3696" y="1595"/>
              <a:ext cx="4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92" name="Line 76"/>
            <p:cNvSpPr>
              <a:spLocks noChangeAspect="1" noChangeShapeType="1"/>
            </p:cNvSpPr>
            <p:nvPr/>
          </p:nvSpPr>
          <p:spPr bwMode="auto">
            <a:xfrm>
              <a:off x="3696" y="1894"/>
              <a:ext cx="4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93" name="Line 77"/>
            <p:cNvSpPr>
              <a:spLocks noChangeAspect="1" noChangeShapeType="1"/>
            </p:cNvSpPr>
            <p:nvPr/>
          </p:nvSpPr>
          <p:spPr bwMode="auto">
            <a:xfrm>
              <a:off x="3696" y="1480"/>
              <a:ext cx="0" cy="41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94" name="Line 78"/>
            <p:cNvSpPr>
              <a:spLocks noChangeAspect="1" noChangeShapeType="1"/>
            </p:cNvSpPr>
            <p:nvPr/>
          </p:nvSpPr>
          <p:spPr bwMode="auto">
            <a:xfrm>
              <a:off x="4116" y="1480"/>
              <a:ext cx="0" cy="41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95" name="Rectangle 79"/>
            <p:cNvSpPr>
              <a:spLocks noChangeAspect="1" noChangeArrowheads="1"/>
            </p:cNvSpPr>
            <p:nvPr/>
          </p:nvSpPr>
          <p:spPr bwMode="auto">
            <a:xfrm>
              <a:off x="4562" y="1639"/>
              <a:ext cx="495" cy="207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900">
                <a:latin typeface="Arial" charset="0"/>
              </a:endParaRPr>
            </a:p>
          </p:txBody>
        </p:sp>
        <p:sp>
          <p:nvSpPr>
            <p:cNvPr id="546896" name="Rectangle 80"/>
            <p:cNvSpPr>
              <a:spLocks noChangeAspect="1" noChangeArrowheads="1"/>
            </p:cNvSpPr>
            <p:nvPr/>
          </p:nvSpPr>
          <p:spPr bwMode="auto">
            <a:xfrm>
              <a:off x="4562" y="1525"/>
              <a:ext cx="495" cy="11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600">
                <a:latin typeface="Arial" charset="0"/>
              </a:endParaRPr>
            </a:p>
          </p:txBody>
        </p:sp>
        <p:sp>
          <p:nvSpPr>
            <p:cNvPr id="546897" name="Line 81"/>
            <p:cNvSpPr>
              <a:spLocks noChangeAspect="1" noChangeShapeType="1"/>
            </p:cNvSpPr>
            <p:nvPr/>
          </p:nvSpPr>
          <p:spPr bwMode="auto">
            <a:xfrm>
              <a:off x="4562" y="1525"/>
              <a:ext cx="49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98" name="Line 82"/>
            <p:cNvSpPr>
              <a:spLocks noChangeAspect="1" noChangeShapeType="1"/>
            </p:cNvSpPr>
            <p:nvPr/>
          </p:nvSpPr>
          <p:spPr bwMode="auto">
            <a:xfrm>
              <a:off x="4562" y="1639"/>
              <a:ext cx="4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99" name="Line 83"/>
            <p:cNvSpPr>
              <a:spLocks noChangeAspect="1" noChangeShapeType="1"/>
            </p:cNvSpPr>
            <p:nvPr/>
          </p:nvSpPr>
          <p:spPr bwMode="auto">
            <a:xfrm>
              <a:off x="4562" y="1846"/>
              <a:ext cx="49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900" name="Line 84"/>
            <p:cNvSpPr>
              <a:spLocks noChangeAspect="1" noChangeShapeType="1"/>
            </p:cNvSpPr>
            <p:nvPr/>
          </p:nvSpPr>
          <p:spPr bwMode="auto">
            <a:xfrm>
              <a:off x="4562" y="1525"/>
              <a:ext cx="0" cy="32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901" name="Line 85"/>
            <p:cNvSpPr>
              <a:spLocks noChangeAspect="1" noChangeShapeType="1"/>
            </p:cNvSpPr>
            <p:nvPr/>
          </p:nvSpPr>
          <p:spPr bwMode="auto">
            <a:xfrm>
              <a:off x="5057" y="1525"/>
              <a:ext cx="0" cy="32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cxnSp>
          <p:nvCxnSpPr>
            <p:cNvPr id="546902" name="AutoShape 86"/>
            <p:cNvCxnSpPr>
              <a:cxnSpLocks noChangeAspect="1" noChangeShapeType="1"/>
              <a:stCxn id="546888" idx="3"/>
              <a:endCxn id="546895" idx="1"/>
            </p:cNvCxnSpPr>
            <p:nvPr/>
          </p:nvCxnSpPr>
          <p:spPr bwMode="auto">
            <a:xfrm flipV="1">
              <a:off x="4116" y="1743"/>
              <a:ext cx="446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28" grpId="0"/>
      <p:bldP spid="546829" grpId="0"/>
      <p:bldP spid="546831" grpId="0"/>
      <p:bldP spid="546832" grpId="0" animBg="1"/>
      <p:bldP spid="546834" grpId="0" animBg="1"/>
      <p:bldP spid="5468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E0DC-6A24-4E55-921C-5A1C1094BFEA}" type="slidenum">
              <a:rPr lang="it-IT"/>
              <a:pPr/>
              <a:t>13</a:t>
            </a:fld>
            <a:endParaRPr lang="it-IT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ourier New" pitchFamily="49" charset="0"/>
              </a:rPr>
              <a:t>Translations within the supermodel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cs typeface="Arial" charset="0"/>
              </a:rPr>
              <a:t>We still have too many models: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we </a:t>
            </a:r>
            <a:r>
              <a:rPr lang="en-US" dirty="0">
                <a:cs typeface="Arial" charset="0"/>
              </a:rPr>
              <a:t>have </a:t>
            </a:r>
            <a:r>
              <a:rPr lang="en-US" dirty="0" smtClean="0">
                <a:cs typeface="Arial" charset="0"/>
              </a:rPr>
              <a:t>few constructs</a:t>
            </a:r>
            <a:r>
              <a:rPr lang="en-US" dirty="0">
                <a:cs typeface="Arial" charset="0"/>
              </a:rPr>
              <a:t>, </a:t>
            </a:r>
            <a:r>
              <a:rPr lang="en-US" dirty="0" smtClean="0">
                <a:cs typeface="Arial" charset="0"/>
              </a:rPr>
              <a:t>but each </a:t>
            </a:r>
            <a:r>
              <a:rPr lang="en-US" dirty="0">
                <a:cs typeface="Arial" charset="0"/>
              </a:rPr>
              <a:t>has several independent features which give rise to variants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cs typeface="Arial" charset="0"/>
              </a:rPr>
              <a:t>for </a:t>
            </a:r>
            <a:r>
              <a:rPr lang="en-US" dirty="0" smtClean="0">
                <a:cs typeface="Arial" charset="0"/>
              </a:rPr>
              <a:t>example, within simple OR model versions, </a:t>
            </a:r>
            <a:endParaRPr lang="en-US" dirty="0">
              <a:cs typeface="Arial" charset="0"/>
            </a:endParaRPr>
          </a:p>
          <a:p>
            <a:pPr lvl="3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Key may be specifiable or not</a:t>
            </a:r>
            <a:endParaRPr lang="en-US" dirty="0">
              <a:cs typeface="Arial" charset="0"/>
            </a:endParaRPr>
          </a:p>
          <a:p>
            <a:pPr lvl="3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Generalizations may be allowed or not</a:t>
            </a:r>
          </a:p>
          <a:p>
            <a:pPr lvl="3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Foreign keys may be used or not</a:t>
            </a:r>
            <a:endParaRPr lang="en-US" dirty="0">
              <a:cs typeface="Arial" charset="0"/>
            </a:endParaRPr>
          </a:p>
          <a:p>
            <a:pPr lvl="3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Nesting may be used or not</a:t>
            </a:r>
            <a:endParaRPr lang="en-US" dirty="0"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Combining all these, we get hundreds of models!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The management of a specific translation for each model would be hopeless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78B22-7BB8-40D4-8571-6300ECBEBCF5}" type="slidenum">
              <a:rPr lang="it-IT"/>
              <a:pPr/>
              <a:t>14</a:t>
            </a:fld>
            <a:endParaRPr lang="it-IT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The metamodel approach, translations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As we saw, the </a:t>
            </a:r>
            <a:r>
              <a:rPr lang="en-US" dirty="0">
                <a:cs typeface="Arial" charset="0"/>
              </a:rPr>
              <a:t>constructs in the various models are </a:t>
            </a:r>
            <a:r>
              <a:rPr lang="en-US" dirty="0" smtClean="0">
                <a:cs typeface="Arial" charset="0"/>
              </a:rPr>
              <a:t>similar</a:t>
            </a:r>
            <a:r>
              <a:rPr lang="en-US" dirty="0">
                <a:cs typeface="Arial" charset="0"/>
              </a:rPr>
              <a:t>:</a:t>
            </a:r>
            <a:r>
              <a:rPr lang="en-US" dirty="0">
                <a:cs typeface="Courier New" pitchFamily="49" charset="0"/>
              </a:rPr>
              <a:t> </a:t>
            </a:r>
          </a:p>
          <a:p>
            <a:pPr lvl="1"/>
            <a:r>
              <a:rPr lang="en-US" dirty="0">
                <a:cs typeface="Arial" charset="0"/>
              </a:rPr>
              <a:t>can be classified </a:t>
            </a:r>
            <a:r>
              <a:rPr lang="en-US" dirty="0" smtClean="0">
                <a:cs typeface="Arial" charset="0"/>
              </a:rPr>
              <a:t>according to the metaconstructs</a:t>
            </a:r>
            <a:endParaRPr lang="en-US" dirty="0">
              <a:cs typeface="Arial" charset="0"/>
            </a:endParaRPr>
          </a:p>
          <a:p>
            <a:pPr lvl="1"/>
            <a:r>
              <a:rPr lang="en-US" b="1" dirty="0">
                <a:solidFill>
                  <a:schemeClr val="accent2"/>
                </a:solidFill>
                <a:cs typeface="Arial" charset="0"/>
              </a:rPr>
              <a:t>translations can be defined on metaconstructs, 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cs typeface="Arial" charset="0"/>
              </a:rPr>
              <a:t>there </a:t>
            </a:r>
            <a:r>
              <a:rPr lang="en-US" b="1" dirty="0">
                <a:solidFill>
                  <a:schemeClr val="accent2"/>
                </a:solidFill>
                <a:cs typeface="Arial" charset="0"/>
              </a:rPr>
              <a:t>are </a:t>
            </a:r>
            <a:r>
              <a:rPr lang="en-US" b="1" dirty="0" smtClean="0">
                <a:solidFill>
                  <a:schemeClr val="accent2"/>
                </a:solidFill>
                <a:cs typeface="Arial" charset="0"/>
              </a:rPr>
              <a:t>standard, known ways </a:t>
            </a:r>
            <a:r>
              <a:rPr lang="en-US" b="1" dirty="0">
                <a:solidFill>
                  <a:schemeClr val="accent2"/>
                </a:solidFill>
                <a:cs typeface="Arial" charset="0"/>
              </a:rPr>
              <a:t>to deal with translations of </a:t>
            </a:r>
            <a:r>
              <a:rPr lang="en-US" b="1" dirty="0" smtClean="0">
                <a:solidFill>
                  <a:schemeClr val="accent2"/>
                </a:solidFill>
                <a:cs typeface="Arial" charset="0"/>
              </a:rPr>
              <a:t>constructs (or variants theoreof)</a:t>
            </a:r>
          </a:p>
          <a:p>
            <a:r>
              <a:rPr lang="en-US" dirty="0" smtClean="0">
                <a:cs typeface="Arial" charset="0"/>
              </a:rPr>
              <a:t>Elementary translation steps can be defined in this way</a:t>
            </a:r>
          </a:p>
          <a:p>
            <a:pPr lvl="1"/>
            <a:r>
              <a:rPr lang="en-US" dirty="0" smtClean="0">
                <a:cs typeface="Arial" charset="0"/>
              </a:rPr>
              <a:t>Each translation step handles a supermodel construct (or a feature thereof) "to be eliminated" or "transformed"</a:t>
            </a:r>
          </a:p>
          <a:p>
            <a:r>
              <a:rPr lang="en-US" dirty="0" smtClean="0">
                <a:cs typeface="Arial" charset="0"/>
              </a:rPr>
              <a:t>Then, elementary translation steps to be combined</a:t>
            </a:r>
          </a:p>
          <a:p>
            <a:r>
              <a:rPr lang="en-US" b="1" dirty="0" smtClean="0">
                <a:solidFill>
                  <a:schemeClr val="tx2"/>
                </a:solidFill>
                <a:cs typeface="Arial" charset="0"/>
              </a:rPr>
              <a:t>A translation is the concatenation of elementary translation steps</a:t>
            </a:r>
          </a:p>
          <a:p>
            <a:pPr lvl="2"/>
            <a:endParaRPr lang="en-US" dirty="0">
              <a:solidFill>
                <a:schemeClr val="accent2"/>
              </a:solidFill>
              <a:cs typeface="Arial" charset="0"/>
            </a:endParaRPr>
          </a:p>
          <a:p>
            <a:endParaRPr lang="en-US" dirty="0">
              <a:solidFill>
                <a:schemeClr val="bg2"/>
              </a:solidFill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21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B0E3-AEBF-4BBC-88E5-CA58A9532274}" type="slidenum">
              <a:rPr lang="it-IT"/>
              <a:pPr/>
              <a:t>15</a:t>
            </a:fld>
            <a:endParaRPr lang="it-IT"/>
          </a:p>
        </p:txBody>
      </p:sp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different </a:t>
            </a:r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798723" name="Oval 3"/>
          <p:cNvSpPr>
            <a:spLocks noChangeArrowheads="1"/>
          </p:cNvSpPr>
          <p:nvPr/>
        </p:nvSpPr>
        <p:spPr bwMode="auto">
          <a:xfrm>
            <a:off x="1142976" y="2214554"/>
            <a:ext cx="1785950" cy="483015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dirty="0" smtClean="0">
                <a:latin typeface="Arial" charset="0"/>
              </a:rPr>
              <a:t>OR   </a:t>
            </a:r>
            <a:endParaRPr lang="en-GB" dirty="0">
              <a:latin typeface="Arial" charset="0"/>
            </a:endParaRPr>
          </a:p>
        </p:txBody>
      </p:sp>
      <p:sp>
        <p:nvSpPr>
          <p:cNvPr id="798728" name="Oval 8"/>
          <p:cNvSpPr>
            <a:spLocks noChangeAspect="1" noChangeArrowheads="1"/>
          </p:cNvSpPr>
          <p:nvPr/>
        </p:nvSpPr>
        <p:spPr bwMode="auto">
          <a:xfrm>
            <a:off x="3643306" y="3429000"/>
            <a:ext cx="1928826" cy="483015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 dirty="0" smtClean="0">
                <a:latin typeface="Arial" charset="0"/>
              </a:rPr>
              <a:t>Relational</a:t>
            </a:r>
            <a:endParaRPr lang="en-GB" dirty="0">
              <a:latin typeface="Arial" charset="0"/>
            </a:endParaRPr>
          </a:p>
        </p:txBody>
      </p:sp>
      <p:sp>
        <p:nvSpPr>
          <p:cNvPr id="798730" name="Oval 10"/>
          <p:cNvSpPr>
            <a:spLocks noChangeArrowheads="1"/>
          </p:cNvSpPr>
          <p:nvPr/>
        </p:nvSpPr>
        <p:spPr bwMode="auto">
          <a:xfrm>
            <a:off x="3143240" y="1500174"/>
            <a:ext cx="1858962" cy="483015"/>
          </a:xfrm>
          <a:prstGeom prst="ellipse">
            <a:avLst/>
          </a:prstGeom>
          <a:solidFill>
            <a:srgbClr val="6699FF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dirty="0" smtClean="0">
                <a:latin typeface="Arial" charset="0"/>
              </a:rPr>
              <a:t>OO</a:t>
            </a:r>
            <a:endParaRPr lang="en-GB" dirty="0">
              <a:latin typeface="Arial" charset="0"/>
            </a:endParaRPr>
          </a:p>
        </p:txBody>
      </p:sp>
      <p:sp>
        <p:nvSpPr>
          <p:cNvPr id="798747" name="Text Box 27"/>
          <p:cNvSpPr txBox="1">
            <a:spLocks noChangeArrowheads="1"/>
          </p:cNvSpPr>
          <p:nvPr/>
        </p:nvSpPr>
        <p:spPr bwMode="auto">
          <a:xfrm>
            <a:off x="2051050" y="5661025"/>
            <a:ext cx="576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/>
              <a:t>…</a:t>
            </a:r>
          </a:p>
        </p:txBody>
      </p:sp>
      <p:sp>
        <p:nvSpPr>
          <p:cNvPr id="798748" name="Oval 28"/>
          <p:cNvSpPr>
            <a:spLocks noChangeArrowheads="1"/>
          </p:cNvSpPr>
          <p:nvPr/>
        </p:nvSpPr>
        <p:spPr bwMode="auto">
          <a:xfrm>
            <a:off x="5143504" y="1928802"/>
            <a:ext cx="1439862" cy="483015"/>
          </a:xfrm>
          <a:prstGeom prst="ellipse">
            <a:avLst/>
          </a:prstGeom>
          <a:solidFill>
            <a:srgbClr val="FFB9B9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 dirty="0" smtClean="0">
                <a:latin typeface="Arial" charset="0"/>
              </a:rPr>
              <a:t>ER </a:t>
            </a:r>
            <a:endParaRPr lang="en-GB" dirty="0">
              <a:latin typeface="Arial" charset="0"/>
            </a:endParaRPr>
          </a:p>
        </p:txBody>
      </p:sp>
      <p:sp>
        <p:nvSpPr>
          <p:cNvPr id="798751" name="Oval 31"/>
          <p:cNvSpPr>
            <a:spLocks noChangeArrowheads="1"/>
          </p:cNvSpPr>
          <p:nvPr/>
        </p:nvSpPr>
        <p:spPr bwMode="auto">
          <a:xfrm>
            <a:off x="6786578" y="3071810"/>
            <a:ext cx="1512887" cy="483015"/>
          </a:xfrm>
          <a:prstGeom prst="ellipse">
            <a:avLst/>
          </a:prstGeom>
          <a:solidFill>
            <a:srgbClr val="CCFF33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>
                <a:latin typeface="Arial" charset="0"/>
              </a:rPr>
              <a:t>XSD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21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B0E3-AEBF-4BBC-88E5-CA58A9532274}" type="slidenum">
              <a:rPr lang="it-IT"/>
              <a:pPr/>
              <a:t>16</a:t>
            </a:fld>
            <a:endParaRPr lang="it-IT"/>
          </a:p>
        </p:txBody>
      </p:sp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different models (and </a:t>
            </a:r>
            <a:r>
              <a:rPr lang="en-US" dirty="0" smtClean="0"/>
              <a:t>variants </a:t>
            </a:r>
            <a:r>
              <a:rPr lang="en-US" dirty="0"/>
              <a:t>…) </a:t>
            </a:r>
          </a:p>
        </p:txBody>
      </p:sp>
      <p:sp>
        <p:nvSpPr>
          <p:cNvPr id="798723" name="Oval 3"/>
          <p:cNvSpPr>
            <a:spLocks noChangeArrowheads="1"/>
          </p:cNvSpPr>
          <p:nvPr/>
        </p:nvSpPr>
        <p:spPr bwMode="auto">
          <a:xfrm>
            <a:off x="1000100" y="1142984"/>
            <a:ext cx="2857520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gen, ref, FK  </a:t>
            </a:r>
            <a:endParaRPr lang="en-GB" sz="1600" dirty="0">
              <a:latin typeface="Arial" charset="0"/>
            </a:endParaRPr>
          </a:p>
        </p:txBody>
      </p:sp>
      <p:sp>
        <p:nvSpPr>
          <p:cNvPr id="798728" name="Oval 8"/>
          <p:cNvSpPr>
            <a:spLocks noChangeAspect="1" noChangeArrowheads="1"/>
          </p:cNvSpPr>
          <p:nvPr/>
        </p:nvSpPr>
        <p:spPr bwMode="auto">
          <a:xfrm>
            <a:off x="3643306" y="5429264"/>
            <a:ext cx="1928826" cy="643959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 sz="1600" dirty="0" smtClean="0">
                <a:latin typeface="Arial" charset="0"/>
              </a:rPr>
              <a:t>Relational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endParaRPr lang="en-GB" sz="1600" dirty="0">
              <a:latin typeface="Arial" charset="0"/>
            </a:endParaRPr>
          </a:p>
        </p:txBody>
      </p:sp>
      <p:sp>
        <p:nvSpPr>
          <p:cNvPr id="798747" name="Text Box 27"/>
          <p:cNvSpPr txBox="1">
            <a:spLocks noChangeArrowheads="1"/>
          </p:cNvSpPr>
          <p:nvPr/>
        </p:nvSpPr>
        <p:spPr bwMode="auto">
          <a:xfrm>
            <a:off x="2051050" y="5661025"/>
            <a:ext cx="576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/>
              <a:t>…</a:t>
            </a:r>
          </a:p>
        </p:txBody>
      </p:sp>
      <p:sp>
        <p:nvSpPr>
          <p:cNvPr id="22" name="Oval 3"/>
          <p:cNvSpPr>
            <a:spLocks noChangeArrowheads="1"/>
          </p:cNvSpPr>
          <p:nvPr/>
        </p:nvSpPr>
        <p:spPr bwMode="auto">
          <a:xfrm>
            <a:off x="214282" y="2000240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gen, ref</a:t>
            </a:r>
            <a:endParaRPr lang="en-GB" sz="1600" dirty="0">
              <a:latin typeface="Arial" charset="0"/>
            </a:endParaRPr>
          </a:p>
        </p:txBody>
      </p:sp>
      <p:sp>
        <p:nvSpPr>
          <p:cNvPr id="23" name="Oval 3"/>
          <p:cNvSpPr>
            <a:spLocks noChangeArrowheads="1"/>
          </p:cNvSpPr>
          <p:nvPr/>
        </p:nvSpPr>
        <p:spPr bwMode="auto">
          <a:xfrm>
            <a:off x="2428860" y="2071678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gen, FK  </a:t>
            </a:r>
            <a:endParaRPr lang="en-GB" sz="1600" dirty="0">
              <a:latin typeface="Arial" charset="0"/>
            </a:endParaRPr>
          </a:p>
        </p:txBody>
      </p:sp>
      <p:sp>
        <p:nvSpPr>
          <p:cNvPr id="24" name="Oval 3"/>
          <p:cNvSpPr>
            <a:spLocks noChangeArrowheads="1"/>
          </p:cNvSpPr>
          <p:nvPr/>
        </p:nvSpPr>
        <p:spPr bwMode="auto">
          <a:xfrm>
            <a:off x="4572000" y="2143116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ref, FK  </a:t>
            </a:r>
            <a:endParaRPr lang="en-GB" sz="1600" dirty="0">
              <a:latin typeface="Arial" charset="0"/>
            </a:endParaRPr>
          </a:p>
        </p:txBody>
      </p:sp>
      <p:sp>
        <p:nvSpPr>
          <p:cNvPr id="25" name="Oval 3"/>
          <p:cNvSpPr>
            <a:spLocks noChangeArrowheads="1"/>
          </p:cNvSpPr>
          <p:nvPr/>
        </p:nvSpPr>
        <p:spPr bwMode="auto">
          <a:xfrm>
            <a:off x="714348" y="3214686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gen, ref</a:t>
            </a:r>
            <a:endParaRPr lang="en-GB" sz="1600" dirty="0">
              <a:latin typeface="Arial" charset="0"/>
            </a:endParaRPr>
          </a:p>
        </p:txBody>
      </p:sp>
      <p:sp>
        <p:nvSpPr>
          <p:cNvPr id="26" name="Oval 3"/>
          <p:cNvSpPr>
            <a:spLocks noChangeArrowheads="1"/>
          </p:cNvSpPr>
          <p:nvPr/>
        </p:nvSpPr>
        <p:spPr bwMode="auto">
          <a:xfrm>
            <a:off x="5214942" y="3214686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FK</a:t>
            </a:r>
            <a:endParaRPr lang="en-GB" sz="1600" dirty="0">
              <a:latin typeface="Arial" charset="0"/>
            </a:endParaRPr>
          </a:p>
        </p:txBody>
      </p:sp>
      <p:sp>
        <p:nvSpPr>
          <p:cNvPr id="27" name="Oval 3"/>
          <p:cNvSpPr>
            <a:spLocks noChangeArrowheads="1"/>
          </p:cNvSpPr>
          <p:nvPr/>
        </p:nvSpPr>
        <p:spPr bwMode="auto">
          <a:xfrm>
            <a:off x="3071802" y="3143248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ref</a:t>
            </a:r>
            <a:endParaRPr lang="en-GB" sz="1600" dirty="0">
              <a:latin typeface="Arial" charset="0"/>
            </a:endParaRPr>
          </a:p>
        </p:txBody>
      </p:sp>
      <p:sp>
        <p:nvSpPr>
          <p:cNvPr id="29" name="Oval 3"/>
          <p:cNvSpPr>
            <a:spLocks noChangeArrowheads="1"/>
          </p:cNvSpPr>
          <p:nvPr/>
        </p:nvSpPr>
        <p:spPr bwMode="auto">
          <a:xfrm>
            <a:off x="2000232" y="4214818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ref</a:t>
            </a:r>
            <a:endParaRPr lang="en-GB" sz="16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26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B1A5-B03E-4F7A-923B-7DC274BC9583}" type="slidenum">
              <a:rPr lang="it-IT"/>
              <a:pPr/>
              <a:t>17</a:t>
            </a:fld>
            <a:endParaRPr lang="it-IT"/>
          </a:p>
        </p:txBody>
      </p:sp>
      <p:sp>
        <p:nvSpPr>
          <p:cNvPr id="79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>A more complex example</a:t>
            </a:r>
            <a:endParaRPr lang="en-US" dirty="0"/>
          </a:p>
        </p:txBody>
      </p:sp>
      <p:sp>
        <p:nvSpPr>
          <p:cNvPr id="790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it-IT" sz="1800" dirty="0"/>
              <a:t>An </a:t>
            </a:r>
            <a:r>
              <a:rPr lang="it-IT" sz="1800" dirty="0" err="1"/>
              <a:t>object</a:t>
            </a:r>
            <a:r>
              <a:rPr lang="it-IT" sz="1800" dirty="0"/>
              <a:t> </a:t>
            </a:r>
            <a:r>
              <a:rPr lang="it-IT" sz="1800" dirty="0" err="1"/>
              <a:t>relational</a:t>
            </a:r>
            <a:r>
              <a:rPr lang="it-IT" sz="1800" dirty="0"/>
              <a:t> database, </a:t>
            </a:r>
            <a:r>
              <a:rPr lang="it-IT" sz="1800" dirty="0" err="1"/>
              <a:t>to</a:t>
            </a:r>
            <a:r>
              <a:rPr lang="it-IT" sz="1800" dirty="0"/>
              <a:t> </a:t>
            </a:r>
            <a:r>
              <a:rPr lang="it-IT" sz="1800" dirty="0" err="1"/>
              <a:t>be</a:t>
            </a:r>
            <a:r>
              <a:rPr lang="it-IT" sz="1800" dirty="0"/>
              <a:t> </a:t>
            </a:r>
            <a:r>
              <a:rPr lang="it-IT" sz="1800" dirty="0" err="1"/>
              <a:t>translated</a:t>
            </a:r>
            <a:r>
              <a:rPr lang="it-IT" sz="1800" dirty="0"/>
              <a:t> in a </a:t>
            </a:r>
            <a:r>
              <a:rPr lang="it-IT" sz="1800" dirty="0" err="1"/>
              <a:t>relational</a:t>
            </a:r>
            <a:r>
              <a:rPr lang="it-IT" sz="1800" dirty="0"/>
              <a:t> </a:t>
            </a:r>
            <a:r>
              <a:rPr lang="it-IT" sz="1800" dirty="0" err="1"/>
              <a:t>one</a:t>
            </a:r>
            <a:endParaRPr lang="it-IT" sz="1800" dirty="0"/>
          </a:p>
          <a:p>
            <a:pPr lvl="1"/>
            <a:r>
              <a:rPr lang="it-IT" sz="1800" dirty="0"/>
              <a:t>Source: </a:t>
            </a:r>
            <a:r>
              <a:rPr lang="it-IT" sz="1800" dirty="0" err="1" smtClean="0"/>
              <a:t>an</a:t>
            </a:r>
            <a:r>
              <a:rPr lang="it-IT" sz="1800" dirty="0" smtClean="0"/>
              <a:t> </a:t>
            </a:r>
            <a:r>
              <a:rPr lang="it-IT" sz="1800" dirty="0" err="1" smtClean="0"/>
              <a:t>OR-model</a:t>
            </a:r>
            <a:endParaRPr lang="it-IT" sz="1800" dirty="0"/>
          </a:p>
          <a:p>
            <a:pPr lvl="1"/>
            <a:r>
              <a:rPr lang="it-IT" sz="1800" dirty="0"/>
              <a:t>Target: the </a:t>
            </a:r>
            <a:r>
              <a:rPr lang="it-IT" sz="1800" dirty="0" err="1"/>
              <a:t>relational</a:t>
            </a:r>
            <a:r>
              <a:rPr lang="it-IT" sz="1800" dirty="0"/>
              <a:t> </a:t>
            </a:r>
            <a:r>
              <a:rPr lang="it-IT" sz="1800" dirty="0" err="1" smtClean="0"/>
              <a:t>model</a:t>
            </a:r>
            <a:endParaRPr lang="it-I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ttangolo arrotondato 34"/>
          <p:cNvSpPr/>
          <p:nvPr/>
        </p:nvSpPr>
        <p:spPr bwMode="auto">
          <a:xfrm>
            <a:off x="4643438" y="1357298"/>
            <a:ext cx="1357322" cy="1500198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ttangolo arrotondato 32"/>
          <p:cNvSpPr/>
          <p:nvPr/>
        </p:nvSpPr>
        <p:spPr bwMode="auto">
          <a:xfrm>
            <a:off x="1000100" y="1357298"/>
            <a:ext cx="1357322" cy="1571636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ttangolo arrotondato 31"/>
          <p:cNvSpPr/>
          <p:nvPr/>
        </p:nvSpPr>
        <p:spPr bwMode="auto">
          <a:xfrm>
            <a:off x="1000100" y="4357694"/>
            <a:ext cx="1500198" cy="178595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5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59A2-3379-48AA-A8E5-A117CBF3EF3D}" type="slidenum">
              <a:rPr lang="it-IT"/>
              <a:pPr/>
              <a:t>18</a:t>
            </a:fld>
            <a:endParaRPr lang="it-IT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complex example, 2</a:t>
            </a:r>
            <a:endParaRPr lang="it-IT" dirty="0"/>
          </a:p>
        </p:txBody>
      </p:sp>
      <p:sp>
        <p:nvSpPr>
          <p:cNvPr id="64" name="CasellaDiTesto 63"/>
          <p:cNvSpPr txBox="1"/>
          <p:nvPr/>
        </p:nvSpPr>
        <p:spPr>
          <a:xfrm>
            <a:off x="1285852" y="4429132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ENG</a:t>
            </a:r>
            <a:endParaRPr lang="it-IT" dirty="0"/>
          </a:p>
        </p:txBody>
      </p:sp>
      <p:sp>
        <p:nvSpPr>
          <p:cNvPr id="65" name="CasellaDiTesto 64"/>
          <p:cNvSpPr txBox="1"/>
          <p:nvPr/>
        </p:nvSpPr>
        <p:spPr>
          <a:xfrm>
            <a:off x="1285852" y="1428736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EMP</a:t>
            </a:r>
            <a:endParaRPr lang="it-IT" dirty="0"/>
          </a:p>
        </p:txBody>
      </p:sp>
      <p:sp>
        <p:nvSpPr>
          <p:cNvPr id="66" name="CasellaDiTesto 65"/>
          <p:cNvSpPr txBox="1"/>
          <p:nvPr/>
        </p:nvSpPr>
        <p:spPr>
          <a:xfrm>
            <a:off x="4857752" y="1357298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DEPT</a:t>
            </a:r>
            <a:endParaRPr lang="it-IT" dirty="0"/>
          </a:p>
        </p:txBody>
      </p:sp>
      <p:sp>
        <p:nvSpPr>
          <p:cNvPr id="67" name="CasellaDiTesto 66"/>
          <p:cNvSpPr txBox="1"/>
          <p:nvPr/>
        </p:nvSpPr>
        <p:spPr>
          <a:xfrm>
            <a:off x="1071538" y="2214554"/>
            <a:ext cx="1080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Last </a:t>
            </a:r>
            <a:r>
              <a:rPr lang="it-IT" sz="1600" dirty="0" err="1" smtClean="0"/>
              <a:t>Name</a:t>
            </a:r>
            <a:endParaRPr lang="it-IT" sz="1600" dirty="0"/>
          </a:p>
        </p:txBody>
      </p:sp>
      <p:sp>
        <p:nvSpPr>
          <p:cNvPr id="68" name="CasellaDiTesto 67"/>
          <p:cNvSpPr txBox="1"/>
          <p:nvPr/>
        </p:nvSpPr>
        <p:spPr>
          <a:xfrm>
            <a:off x="1071538" y="5286388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School</a:t>
            </a:r>
            <a:endParaRPr lang="it-IT" sz="1600" dirty="0"/>
          </a:p>
        </p:txBody>
      </p:sp>
      <p:sp>
        <p:nvSpPr>
          <p:cNvPr id="69" name="CasellaDiTesto 68"/>
          <p:cNvSpPr txBox="1"/>
          <p:nvPr/>
        </p:nvSpPr>
        <p:spPr>
          <a:xfrm>
            <a:off x="3786182" y="1214422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Dept</a:t>
            </a:r>
            <a:endParaRPr lang="it-IT" sz="1600" dirty="0"/>
          </a:p>
        </p:txBody>
      </p:sp>
      <p:sp>
        <p:nvSpPr>
          <p:cNvPr id="70" name="CasellaDiTesto 69"/>
          <p:cNvSpPr txBox="1"/>
          <p:nvPr/>
        </p:nvSpPr>
        <p:spPr>
          <a:xfrm>
            <a:off x="4786314" y="2143116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Name</a:t>
            </a:r>
            <a:endParaRPr lang="it-IT" sz="1600" dirty="0"/>
          </a:p>
        </p:txBody>
      </p:sp>
      <p:sp>
        <p:nvSpPr>
          <p:cNvPr id="71" name="CasellaDiTesto 70"/>
          <p:cNvSpPr txBox="1"/>
          <p:nvPr/>
        </p:nvSpPr>
        <p:spPr>
          <a:xfrm>
            <a:off x="4786314" y="2428868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Address</a:t>
            </a:r>
            <a:endParaRPr lang="it-IT" sz="1600" dirty="0"/>
          </a:p>
        </p:txBody>
      </p:sp>
      <p:cxnSp>
        <p:nvCxnSpPr>
          <p:cNvPr id="73" name="Connettore 4 72"/>
          <p:cNvCxnSpPr/>
          <p:nvPr/>
        </p:nvCxnSpPr>
        <p:spPr bwMode="auto">
          <a:xfrm flipV="1">
            <a:off x="2357422" y="1571613"/>
            <a:ext cx="2332834" cy="1071569"/>
          </a:xfrm>
          <a:prstGeom prst="bentConnector3">
            <a:avLst>
              <a:gd name="adj1" fmla="val 14115"/>
            </a:avLst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77" name="Freccia in su 76"/>
          <p:cNvSpPr/>
          <p:nvPr/>
        </p:nvSpPr>
        <p:spPr bwMode="auto">
          <a:xfrm>
            <a:off x="1571604" y="2928934"/>
            <a:ext cx="214314" cy="1428760"/>
          </a:xfrm>
          <a:prstGeom prst="upArrow">
            <a:avLst/>
          </a:prstGeom>
          <a:noFill/>
          <a:ln w="381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Ovale 79"/>
          <p:cNvSpPr/>
          <p:nvPr/>
        </p:nvSpPr>
        <p:spPr bwMode="auto">
          <a:xfrm>
            <a:off x="1142976" y="2928934"/>
            <a:ext cx="1071570" cy="1500198"/>
          </a:xfrm>
          <a:prstGeom prst="ellipse">
            <a:avLst/>
          </a:prstGeom>
          <a:noFill/>
          <a:ln w="254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CasellaDiTesto 82"/>
          <p:cNvSpPr txBox="1"/>
          <p:nvPr/>
        </p:nvSpPr>
        <p:spPr>
          <a:xfrm>
            <a:off x="1214414" y="1857364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ID</a:t>
            </a:r>
            <a:endParaRPr lang="it-IT" sz="1600" dirty="0"/>
          </a:p>
        </p:txBody>
      </p:sp>
      <p:sp>
        <p:nvSpPr>
          <p:cNvPr id="84" name="CasellaDiTesto 83"/>
          <p:cNvSpPr txBox="1"/>
          <p:nvPr/>
        </p:nvSpPr>
        <p:spPr>
          <a:xfrm>
            <a:off x="4857752" y="1785926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ID</a:t>
            </a:r>
            <a:endParaRPr lang="it-IT" sz="1600" dirty="0"/>
          </a:p>
        </p:txBody>
      </p:sp>
      <p:sp>
        <p:nvSpPr>
          <p:cNvPr id="85" name="CasellaDiTesto 84"/>
          <p:cNvSpPr txBox="1"/>
          <p:nvPr/>
        </p:nvSpPr>
        <p:spPr>
          <a:xfrm>
            <a:off x="1214414" y="4929198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ID</a:t>
            </a:r>
            <a:endParaRPr lang="it-IT" sz="1600" dirty="0"/>
          </a:p>
        </p:txBody>
      </p:sp>
      <p:sp>
        <p:nvSpPr>
          <p:cNvPr id="86" name="Ovale 85"/>
          <p:cNvSpPr/>
          <p:nvPr/>
        </p:nvSpPr>
        <p:spPr bwMode="auto">
          <a:xfrm>
            <a:off x="1071538" y="1857364"/>
            <a:ext cx="642942" cy="357190"/>
          </a:xfrm>
          <a:prstGeom prst="ellipse">
            <a:avLst/>
          </a:prstGeom>
          <a:noFill/>
          <a:ln w="25400" cap="flat" cmpd="sng" algn="ctr">
            <a:solidFill>
              <a:srgbClr val="CC33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87" name="Ovale 86"/>
          <p:cNvSpPr/>
          <p:nvPr/>
        </p:nvSpPr>
        <p:spPr bwMode="auto">
          <a:xfrm>
            <a:off x="4714876" y="1785926"/>
            <a:ext cx="642942" cy="357190"/>
          </a:xfrm>
          <a:prstGeom prst="ellipse">
            <a:avLst/>
          </a:prstGeom>
          <a:noFill/>
          <a:ln w="25400" cap="flat" cmpd="sng" algn="ctr">
            <a:solidFill>
              <a:srgbClr val="CC33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it-IT" smtClean="0"/>
          </a:p>
        </p:txBody>
      </p:sp>
      <p:sp>
        <p:nvSpPr>
          <p:cNvPr id="88" name="Ovale 87"/>
          <p:cNvSpPr/>
          <p:nvPr/>
        </p:nvSpPr>
        <p:spPr bwMode="auto">
          <a:xfrm>
            <a:off x="1071538" y="4929198"/>
            <a:ext cx="642942" cy="357190"/>
          </a:xfrm>
          <a:prstGeom prst="ellipse">
            <a:avLst/>
          </a:prstGeom>
          <a:noFill/>
          <a:ln w="25400" cap="flat" cmpd="sng" algn="ctr">
            <a:solidFill>
              <a:srgbClr val="CC33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CasellaDiTesto 90"/>
          <p:cNvSpPr txBox="1"/>
          <p:nvPr/>
        </p:nvSpPr>
        <p:spPr>
          <a:xfrm>
            <a:off x="1071538" y="2500306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Dept_ID</a:t>
            </a:r>
            <a:endParaRPr lang="it-IT" sz="1600" dirty="0"/>
          </a:p>
        </p:txBody>
      </p:sp>
      <p:sp>
        <p:nvSpPr>
          <p:cNvPr id="92" name="Ovale 91"/>
          <p:cNvSpPr/>
          <p:nvPr/>
        </p:nvSpPr>
        <p:spPr bwMode="auto">
          <a:xfrm>
            <a:off x="1071538" y="2500306"/>
            <a:ext cx="928694" cy="357190"/>
          </a:xfrm>
          <a:prstGeom prst="ellipse">
            <a:avLst/>
          </a:prstGeom>
          <a:noFill/>
          <a:ln w="25400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94" name="Ovale 93"/>
          <p:cNvSpPr/>
          <p:nvPr/>
        </p:nvSpPr>
        <p:spPr bwMode="auto">
          <a:xfrm>
            <a:off x="1000100" y="5715016"/>
            <a:ext cx="1071570" cy="428628"/>
          </a:xfrm>
          <a:prstGeom prst="ellipse">
            <a:avLst/>
          </a:prstGeom>
          <a:noFill/>
          <a:ln w="25400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CasellaDiTesto 94"/>
          <p:cNvSpPr txBox="1"/>
          <p:nvPr/>
        </p:nvSpPr>
        <p:spPr>
          <a:xfrm>
            <a:off x="1071538" y="5715016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Emp_ID</a:t>
            </a:r>
            <a:endParaRPr lang="it-IT" sz="1600" dirty="0"/>
          </a:p>
        </p:txBody>
      </p:sp>
      <p:cxnSp>
        <p:nvCxnSpPr>
          <p:cNvPr id="97" name="Connettore 2 96"/>
          <p:cNvCxnSpPr>
            <a:stCxn id="77" idx="2"/>
            <a:endCxn id="80" idx="0"/>
          </p:cNvCxnSpPr>
          <p:nvPr/>
        </p:nvCxnSpPr>
        <p:spPr bwMode="auto">
          <a:xfrm rot="5400000" flipH="1">
            <a:off x="964381" y="3643314"/>
            <a:ext cx="142876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08" name="CasellaDiTesto 107"/>
          <p:cNvSpPr txBox="1"/>
          <p:nvPr/>
        </p:nvSpPr>
        <p:spPr>
          <a:xfrm>
            <a:off x="3143240" y="3643314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charset="0"/>
              </a:rPr>
              <a:t>Target: relational model</a:t>
            </a:r>
          </a:p>
          <a:p>
            <a:endParaRPr lang="it-IT" dirty="0"/>
          </a:p>
        </p:txBody>
      </p:sp>
      <p:sp>
        <p:nvSpPr>
          <p:cNvPr id="34" name="Rettangolo 33"/>
          <p:cNvSpPr/>
          <p:nvPr/>
        </p:nvSpPr>
        <p:spPr>
          <a:xfrm>
            <a:off x="3214678" y="421481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lvl="1" indent="-265113"/>
            <a:r>
              <a:rPr lang="en-US" sz="2000" dirty="0" smtClean="0">
                <a:solidFill>
                  <a:srgbClr val="009900"/>
                </a:solidFill>
                <a:latin typeface="Arial" charset="0"/>
              </a:rPr>
              <a:t>Eliminate generalizations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marL="533400" lvl="1" indent="-265113"/>
            <a:r>
              <a:rPr lang="en-US" sz="2000" dirty="0" smtClean="0">
                <a:solidFill>
                  <a:srgbClr val="CC3300"/>
                </a:solidFill>
                <a:latin typeface="Arial" charset="0"/>
              </a:rPr>
              <a:t>Add keys</a:t>
            </a:r>
          </a:p>
          <a:p>
            <a:pPr marL="533400" lvl="1" indent="-265113"/>
            <a:r>
              <a:rPr lang="en-US" sz="2000" dirty="0" smtClean="0">
                <a:solidFill>
                  <a:srgbClr val="0000CC"/>
                </a:solidFill>
                <a:latin typeface="Arial" charset="0"/>
              </a:rPr>
              <a:t>Replace refs with FKs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7" grpId="0" animBg="1"/>
      <p:bldP spid="80" grpId="0" animBg="1"/>
      <p:bldP spid="80" grpId="1" animBg="1"/>
      <p:bldP spid="83" grpId="0"/>
      <p:bldP spid="84" grpId="0"/>
      <p:bldP spid="85" grpId="0"/>
      <p:bldP spid="86" grpId="0" animBg="1"/>
      <p:bldP spid="87" grpId="0" animBg="1"/>
      <p:bldP spid="88" grpId="0" animBg="1"/>
      <p:bldP spid="91" grpId="0"/>
      <p:bldP spid="92" grpId="0" animBg="1"/>
      <p:bldP spid="94" grpId="0" animBg="1"/>
      <p:bldP spid="95" grpId="0"/>
      <p:bldP spid="10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28"/>
          <p:cNvSpPr/>
          <p:nvPr/>
        </p:nvSpPr>
        <p:spPr bwMode="auto">
          <a:xfrm>
            <a:off x="4643438" y="1357298"/>
            <a:ext cx="1357322" cy="15001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ttangolo 27"/>
          <p:cNvSpPr/>
          <p:nvPr/>
        </p:nvSpPr>
        <p:spPr bwMode="auto">
          <a:xfrm>
            <a:off x="1000100" y="1357298"/>
            <a:ext cx="1357322" cy="157163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ttangolo 26"/>
          <p:cNvSpPr/>
          <p:nvPr/>
        </p:nvSpPr>
        <p:spPr bwMode="auto">
          <a:xfrm>
            <a:off x="1071538" y="4286256"/>
            <a:ext cx="1357322" cy="18573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complex example, 3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1357290" y="1428736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EMP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142976" y="2214554"/>
            <a:ext cx="1080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Last </a:t>
            </a:r>
            <a:r>
              <a:rPr lang="it-IT" sz="1600" dirty="0" err="1" smtClean="0"/>
              <a:t>Name</a:t>
            </a:r>
            <a:endParaRPr lang="it-IT" sz="16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285852" y="1857364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ID</a:t>
            </a:r>
            <a:endParaRPr lang="it-IT" sz="1600" dirty="0"/>
          </a:p>
        </p:txBody>
      </p:sp>
      <p:sp>
        <p:nvSpPr>
          <p:cNvPr id="16" name="Ovale 15"/>
          <p:cNvSpPr/>
          <p:nvPr/>
        </p:nvSpPr>
        <p:spPr bwMode="auto">
          <a:xfrm>
            <a:off x="1142976" y="1857364"/>
            <a:ext cx="642942" cy="357190"/>
          </a:xfrm>
          <a:prstGeom prst="ellipse">
            <a:avLst/>
          </a:prstGeom>
          <a:noFill/>
          <a:ln w="25400" cap="flat" cmpd="sng" algn="ctr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142976" y="2571744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Dept_ID</a:t>
            </a:r>
            <a:endParaRPr lang="it-IT" sz="1600" dirty="0"/>
          </a:p>
        </p:txBody>
      </p:sp>
      <p:sp>
        <p:nvSpPr>
          <p:cNvPr id="18" name="Ovale 17"/>
          <p:cNvSpPr/>
          <p:nvPr/>
        </p:nvSpPr>
        <p:spPr bwMode="auto">
          <a:xfrm>
            <a:off x="1142976" y="2571744"/>
            <a:ext cx="928694" cy="357190"/>
          </a:xfrm>
          <a:prstGeom prst="ellipse">
            <a:avLst/>
          </a:prstGeom>
          <a:noFill/>
          <a:ln w="25400" cap="flat" cmpd="sng" algn="ctr">
            <a:solidFill>
              <a:srgbClr val="FF006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4857752" y="1357298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DEPT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714876" y="2214554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Name</a:t>
            </a:r>
            <a:endParaRPr lang="it-IT" sz="1600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4714876" y="2500306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Address</a:t>
            </a:r>
            <a:endParaRPr lang="it-IT" sz="16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4857752" y="1857364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ID</a:t>
            </a:r>
            <a:endParaRPr lang="it-IT" sz="1600" dirty="0"/>
          </a:p>
        </p:txBody>
      </p:sp>
      <p:sp>
        <p:nvSpPr>
          <p:cNvPr id="25" name="Ovale 24"/>
          <p:cNvSpPr/>
          <p:nvPr/>
        </p:nvSpPr>
        <p:spPr bwMode="auto">
          <a:xfrm>
            <a:off x="4714876" y="1857364"/>
            <a:ext cx="642942" cy="357190"/>
          </a:xfrm>
          <a:prstGeom prst="ellipse">
            <a:avLst/>
          </a:prstGeom>
          <a:noFill/>
          <a:ln w="25400" cap="flat" cmpd="sng" algn="ctr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1428728" y="4286256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ENG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1214414" y="5143512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School</a:t>
            </a:r>
            <a:endParaRPr lang="it-IT" sz="1600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1357290" y="478632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ID</a:t>
            </a:r>
            <a:endParaRPr lang="it-IT" sz="1600" dirty="0"/>
          </a:p>
        </p:txBody>
      </p:sp>
      <p:sp>
        <p:nvSpPr>
          <p:cNvPr id="36" name="Ovale 35"/>
          <p:cNvSpPr/>
          <p:nvPr/>
        </p:nvSpPr>
        <p:spPr bwMode="auto">
          <a:xfrm>
            <a:off x="1214414" y="4786322"/>
            <a:ext cx="642942" cy="357190"/>
          </a:xfrm>
          <a:prstGeom prst="ellipse">
            <a:avLst/>
          </a:prstGeom>
          <a:noFill/>
          <a:ln w="25400" cap="flat" cmpd="sng" algn="ctr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e 36"/>
          <p:cNvSpPr/>
          <p:nvPr/>
        </p:nvSpPr>
        <p:spPr bwMode="auto">
          <a:xfrm>
            <a:off x="1142976" y="5572140"/>
            <a:ext cx="1071570" cy="428628"/>
          </a:xfrm>
          <a:prstGeom prst="ellipse">
            <a:avLst/>
          </a:prstGeom>
          <a:noFill/>
          <a:ln w="25400" cap="flat" cmpd="sng" algn="ctr">
            <a:solidFill>
              <a:srgbClr val="FF006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1214414" y="5572140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Emp_ID</a:t>
            </a:r>
            <a:endParaRPr lang="it-IT" sz="16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3143240" y="3643314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charset="0"/>
              </a:rPr>
              <a:t>Target: relational model</a:t>
            </a:r>
          </a:p>
          <a:p>
            <a:endParaRPr lang="it-IT" dirty="0"/>
          </a:p>
        </p:txBody>
      </p:sp>
      <p:sp>
        <p:nvSpPr>
          <p:cNvPr id="31" name="Rettangolo 30"/>
          <p:cNvSpPr/>
          <p:nvPr/>
        </p:nvSpPr>
        <p:spPr>
          <a:xfrm>
            <a:off x="3214678" y="421481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lvl="1" indent="-265113"/>
            <a:r>
              <a:rPr lang="en-US" sz="2000" dirty="0" smtClean="0">
                <a:solidFill>
                  <a:srgbClr val="009900"/>
                </a:solidFill>
                <a:latin typeface="Arial" charset="0"/>
              </a:rPr>
              <a:t>Eliminate generalizations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marL="533400" lvl="1" indent="-265113"/>
            <a:r>
              <a:rPr lang="en-US" sz="2000" dirty="0" smtClean="0">
                <a:solidFill>
                  <a:srgbClr val="CC3300"/>
                </a:solidFill>
                <a:latin typeface="Arial" charset="0"/>
              </a:rPr>
              <a:t>Add keys</a:t>
            </a:r>
          </a:p>
          <a:p>
            <a:pPr marL="533400" lvl="1" indent="-265113"/>
            <a:r>
              <a:rPr lang="en-US" sz="2000" dirty="0" smtClean="0">
                <a:solidFill>
                  <a:srgbClr val="0000CC"/>
                </a:solidFill>
                <a:latin typeface="Arial" charset="0"/>
              </a:rPr>
              <a:t>Replace refs with FKs</a:t>
            </a:r>
          </a:p>
          <a:p>
            <a:pPr marL="533400" lvl="1" indent="-265113"/>
            <a:r>
              <a:rPr lang="en-US" sz="2000" dirty="0" smtClean="0">
                <a:solidFill>
                  <a:srgbClr val="FF9933"/>
                </a:solidFill>
                <a:latin typeface="Arial" charset="0"/>
              </a:rPr>
              <a:t>Replace objects with tables</a:t>
            </a:r>
            <a:endParaRPr lang="it-IT" sz="2000" dirty="0">
              <a:solidFill>
                <a:srgbClr val="FF9933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37BD-95C1-402D-9145-519F1A671959}" type="slidenum">
              <a:rPr lang="it-IT"/>
              <a:pPr/>
              <a:t>2</a:t>
            </a:fld>
            <a:endParaRPr lang="it-IT"/>
          </a:p>
        </p:txBody>
      </p:sp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Schema and data translation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Schema translation:</a:t>
            </a:r>
          </a:p>
          <a:p>
            <a:pPr lvl="1"/>
            <a:r>
              <a:rPr lang="en-US" dirty="0"/>
              <a:t>given schema S1 in model M1 and model M2</a:t>
            </a:r>
          </a:p>
          <a:p>
            <a:pPr lvl="1"/>
            <a:r>
              <a:rPr lang="en-US" dirty="0"/>
              <a:t>find a schema S2 in M2 that “corresponds” to S1</a:t>
            </a:r>
          </a:p>
          <a:p>
            <a:r>
              <a:rPr lang="en-US" dirty="0"/>
              <a:t>Schema and data translation:</a:t>
            </a:r>
          </a:p>
          <a:p>
            <a:pPr lvl="1"/>
            <a:r>
              <a:rPr lang="en-US" dirty="0"/>
              <a:t>given also a database D1 for S1</a:t>
            </a:r>
          </a:p>
          <a:p>
            <a:pPr lvl="1"/>
            <a:r>
              <a:rPr lang="en-US" dirty="0"/>
              <a:t>find also a database D2 for S2 that “contains the same data” </a:t>
            </a:r>
            <a:r>
              <a:rPr lang="en-US" dirty="0" smtClean="0"/>
              <a:t>as </a:t>
            </a:r>
            <a:r>
              <a:rPr lang="en-US" dirty="0"/>
              <a:t>D1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21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B0E3-AEBF-4BBC-88E5-CA58A9532274}" type="slidenum">
              <a:rPr lang="it-IT"/>
              <a:pPr/>
              <a:t>20</a:t>
            </a:fld>
            <a:endParaRPr lang="it-IT"/>
          </a:p>
        </p:txBody>
      </p:sp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different models (and </a:t>
            </a:r>
            <a:r>
              <a:rPr lang="en-US" dirty="0" smtClean="0"/>
              <a:t>variants </a:t>
            </a:r>
            <a:r>
              <a:rPr lang="en-US" dirty="0"/>
              <a:t>…) </a:t>
            </a:r>
          </a:p>
        </p:txBody>
      </p:sp>
      <p:sp>
        <p:nvSpPr>
          <p:cNvPr id="798723" name="Oval 3"/>
          <p:cNvSpPr>
            <a:spLocks noChangeArrowheads="1"/>
          </p:cNvSpPr>
          <p:nvPr/>
        </p:nvSpPr>
        <p:spPr bwMode="auto">
          <a:xfrm>
            <a:off x="1000100" y="1142984"/>
            <a:ext cx="2857520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gen, ref, FK  </a:t>
            </a:r>
            <a:endParaRPr lang="en-GB" sz="1600" dirty="0">
              <a:latin typeface="Arial" charset="0"/>
            </a:endParaRPr>
          </a:p>
        </p:txBody>
      </p:sp>
      <p:sp>
        <p:nvSpPr>
          <p:cNvPr id="798728" name="Oval 8"/>
          <p:cNvSpPr>
            <a:spLocks noChangeAspect="1" noChangeArrowheads="1"/>
          </p:cNvSpPr>
          <p:nvPr/>
        </p:nvSpPr>
        <p:spPr bwMode="auto">
          <a:xfrm>
            <a:off x="3643306" y="5429264"/>
            <a:ext cx="1928826" cy="643959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 sz="1600" dirty="0" smtClean="0">
                <a:latin typeface="Arial" charset="0"/>
              </a:rPr>
              <a:t>Relational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endParaRPr lang="en-GB" sz="1600" dirty="0">
              <a:latin typeface="Arial" charset="0"/>
            </a:endParaRPr>
          </a:p>
        </p:txBody>
      </p:sp>
      <p:sp>
        <p:nvSpPr>
          <p:cNvPr id="22" name="Oval 3"/>
          <p:cNvSpPr>
            <a:spLocks noChangeArrowheads="1"/>
          </p:cNvSpPr>
          <p:nvPr/>
        </p:nvSpPr>
        <p:spPr bwMode="auto">
          <a:xfrm>
            <a:off x="214282" y="2000240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gen, ref</a:t>
            </a:r>
            <a:endParaRPr lang="en-GB" sz="1600" dirty="0">
              <a:latin typeface="Arial" charset="0"/>
            </a:endParaRPr>
          </a:p>
        </p:txBody>
      </p:sp>
      <p:sp>
        <p:nvSpPr>
          <p:cNvPr id="23" name="Oval 3"/>
          <p:cNvSpPr>
            <a:spLocks noChangeArrowheads="1"/>
          </p:cNvSpPr>
          <p:nvPr/>
        </p:nvSpPr>
        <p:spPr bwMode="auto">
          <a:xfrm>
            <a:off x="2428860" y="2071678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gen, FK  </a:t>
            </a:r>
            <a:endParaRPr lang="en-GB" sz="1600" dirty="0">
              <a:latin typeface="Arial" charset="0"/>
            </a:endParaRPr>
          </a:p>
        </p:txBody>
      </p:sp>
      <p:sp>
        <p:nvSpPr>
          <p:cNvPr id="24" name="Oval 3"/>
          <p:cNvSpPr>
            <a:spLocks noChangeArrowheads="1"/>
          </p:cNvSpPr>
          <p:nvPr/>
        </p:nvSpPr>
        <p:spPr bwMode="auto">
          <a:xfrm>
            <a:off x="4572000" y="2143116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ref, FK  </a:t>
            </a:r>
            <a:endParaRPr lang="en-GB" sz="1600" dirty="0">
              <a:latin typeface="Arial" charset="0"/>
            </a:endParaRPr>
          </a:p>
        </p:txBody>
      </p:sp>
      <p:sp>
        <p:nvSpPr>
          <p:cNvPr id="25" name="Oval 3"/>
          <p:cNvSpPr>
            <a:spLocks noChangeArrowheads="1"/>
          </p:cNvSpPr>
          <p:nvPr/>
        </p:nvSpPr>
        <p:spPr bwMode="auto">
          <a:xfrm>
            <a:off x="714348" y="3214686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gen, ref</a:t>
            </a:r>
            <a:endParaRPr lang="en-GB" sz="1600" dirty="0">
              <a:latin typeface="Arial" charset="0"/>
            </a:endParaRPr>
          </a:p>
        </p:txBody>
      </p:sp>
      <p:sp>
        <p:nvSpPr>
          <p:cNvPr id="26" name="Oval 3"/>
          <p:cNvSpPr>
            <a:spLocks noChangeArrowheads="1"/>
          </p:cNvSpPr>
          <p:nvPr/>
        </p:nvSpPr>
        <p:spPr bwMode="auto">
          <a:xfrm>
            <a:off x="5214942" y="3214686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FK</a:t>
            </a:r>
            <a:endParaRPr lang="en-GB" sz="1600" dirty="0">
              <a:latin typeface="Arial" charset="0"/>
            </a:endParaRPr>
          </a:p>
        </p:txBody>
      </p:sp>
      <p:sp>
        <p:nvSpPr>
          <p:cNvPr id="27" name="Oval 3"/>
          <p:cNvSpPr>
            <a:spLocks noChangeArrowheads="1"/>
          </p:cNvSpPr>
          <p:nvPr/>
        </p:nvSpPr>
        <p:spPr bwMode="auto">
          <a:xfrm>
            <a:off x="3071802" y="3143248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ref</a:t>
            </a:r>
            <a:endParaRPr lang="en-GB" sz="1600" dirty="0">
              <a:latin typeface="Arial" charset="0"/>
            </a:endParaRPr>
          </a:p>
        </p:txBody>
      </p:sp>
      <p:sp>
        <p:nvSpPr>
          <p:cNvPr id="29" name="Oval 3"/>
          <p:cNvSpPr>
            <a:spLocks noChangeArrowheads="1"/>
          </p:cNvSpPr>
          <p:nvPr/>
        </p:nvSpPr>
        <p:spPr bwMode="auto">
          <a:xfrm>
            <a:off x="2000232" y="4214818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ref</a:t>
            </a:r>
            <a:endParaRPr lang="en-GB" sz="1600" dirty="0">
              <a:latin typeface="Arial" charset="0"/>
            </a:endParaRP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5357818" y="4320139"/>
            <a:ext cx="357028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rIns="18000">
            <a:spAutoFit/>
          </a:bodyPr>
          <a:lstStyle/>
          <a:p>
            <a:pPr marL="533400" lvl="1" indent="-265113"/>
            <a:r>
              <a:rPr lang="en-US" sz="2000" dirty="0" smtClean="0">
                <a:solidFill>
                  <a:srgbClr val="009900"/>
                </a:solidFill>
                <a:latin typeface="Arial" charset="0"/>
              </a:rPr>
              <a:t>Eliminate generalizations</a:t>
            </a:r>
            <a:r>
              <a:rPr lang="en-US" sz="2000" dirty="0" smtClean="0">
                <a:latin typeface="Arial" charset="0"/>
              </a:rPr>
              <a:t> </a:t>
            </a:r>
            <a:endParaRPr lang="en-US" sz="2000" dirty="0">
              <a:latin typeface="Arial" charset="0"/>
            </a:endParaRPr>
          </a:p>
          <a:p>
            <a:pPr marL="533400" lvl="1" indent="-265113"/>
            <a:r>
              <a:rPr lang="en-US" sz="2000" dirty="0" smtClean="0">
                <a:solidFill>
                  <a:srgbClr val="CC3300"/>
                </a:solidFill>
                <a:latin typeface="Arial" charset="0"/>
              </a:rPr>
              <a:t>Add keys</a:t>
            </a:r>
          </a:p>
          <a:p>
            <a:pPr marL="533400" lvl="1" indent="-265113"/>
            <a:r>
              <a:rPr lang="en-US" sz="2000" dirty="0" smtClean="0">
                <a:solidFill>
                  <a:srgbClr val="0000CC"/>
                </a:solidFill>
                <a:latin typeface="Arial" charset="0"/>
              </a:rPr>
              <a:t>Replace refs with FKs</a:t>
            </a:r>
          </a:p>
          <a:p>
            <a:pPr marL="533400" lvl="1" indent="-265113"/>
            <a:r>
              <a:rPr lang="en-US" sz="2000" dirty="0" smtClean="0">
                <a:solidFill>
                  <a:srgbClr val="FF9933"/>
                </a:solidFill>
                <a:latin typeface="Arial" charset="0"/>
              </a:rPr>
              <a:t>Replace objects with tables</a:t>
            </a:r>
            <a:endParaRPr lang="it-IT" sz="2000" dirty="0">
              <a:solidFill>
                <a:srgbClr val="FF9933"/>
              </a:solidFill>
              <a:latin typeface="Arial" charset="0"/>
            </a:endParaRPr>
          </a:p>
        </p:txBody>
      </p:sp>
      <p:cxnSp>
        <p:nvCxnSpPr>
          <p:cNvPr id="18" name="AutoShape 16"/>
          <p:cNvCxnSpPr>
            <a:cxnSpLocks noChangeShapeType="1"/>
            <a:stCxn id="24" idx="0"/>
            <a:endCxn id="798723" idx="6"/>
          </p:cNvCxnSpPr>
          <p:nvPr/>
        </p:nvCxnSpPr>
        <p:spPr bwMode="auto">
          <a:xfrm rot="16200000" flipV="1">
            <a:off x="4357941" y="964643"/>
            <a:ext cx="678152" cy="1678793"/>
          </a:xfrm>
          <a:prstGeom prst="curvedConnector2">
            <a:avLst/>
          </a:prstGeom>
          <a:noFill/>
          <a:ln w="38100">
            <a:solidFill>
              <a:srgbClr val="00B050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31" name="AutoShape 16"/>
          <p:cNvCxnSpPr>
            <a:cxnSpLocks noChangeShapeType="1"/>
            <a:stCxn id="26" idx="1"/>
            <a:endCxn id="23" idx="5"/>
          </p:cNvCxnSpPr>
          <p:nvPr/>
        </p:nvCxnSpPr>
        <p:spPr bwMode="auto">
          <a:xfrm rot="16200000" flipV="1">
            <a:off x="4442484" y="2254064"/>
            <a:ext cx="687661" cy="1422196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B050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35" name="AutoShape 16"/>
          <p:cNvCxnSpPr>
            <a:cxnSpLocks noChangeShapeType="1"/>
            <a:stCxn id="29" idx="0"/>
            <a:endCxn id="25" idx="5"/>
          </p:cNvCxnSpPr>
          <p:nvPr/>
        </p:nvCxnSpPr>
        <p:spPr bwMode="auto">
          <a:xfrm rot="16200000" flipV="1">
            <a:off x="2437436" y="3687608"/>
            <a:ext cx="450479" cy="603941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B050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38" name="AutoShape 16"/>
          <p:cNvCxnSpPr>
            <a:cxnSpLocks noChangeShapeType="1"/>
            <a:stCxn id="27" idx="1"/>
            <a:endCxn id="22" idx="5"/>
          </p:cNvCxnSpPr>
          <p:nvPr/>
        </p:nvCxnSpPr>
        <p:spPr bwMode="auto">
          <a:xfrm rot="16200000" flipV="1">
            <a:off x="2263625" y="2146907"/>
            <a:ext cx="687661" cy="1493634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B050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42" name="AutoShape 16"/>
          <p:cNvCxnSpPr>
            <a:cxnSpLocks noChangeShapeType="1"/>
            <a:stCxn id="22" idx="4"/>
            <a:endCxn id="25" idx="0"/>
          </p:cNvCxnSpPr>
          <p:nvPr/>
        </p:nvCxnSpPr>
        <p:spPr bwMode="auto">
          <a:xfrm rot="16200000" flipH="1">
            <a:off x="1143485" y="2679409"/>
            <a:ext cx="570487" cy="500066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CC3300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45" name="AutoShape 16"/>
          <p:cNvCxnSpPr>
            <a:cxnSpLocks noChangeShapeType="1"/>
            <a:stCxn id="27" idx="4"/>
          </p:cNvCxnSpPr>
          <p:nvPr/>
        </p:nvCxnSpPr>
        <p:spPr bwMode="auto">
          <a:xfrm rot="5400000">
            <a:off x="3555026" y="3804050"/>
            <a:ext cx="498032" cy="464346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CC3300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47" name="AutoShape 16"/>
          <p:cNvCxnSpPr>
            <a:cxnSpLocks noChangeShapeType="1"/>
            <a:stCxn id="26" idx="3"/>
            <a:endCxn id="27" idx="5"/>
          </p:cNvCxnSpPr>
          <p:nvPr/>
        </p:nvCxnSpPr>
        <p:spPr bwMode="auto">
          <a:xfrm rot="5400000" flipH="1">
            <a:off x="5072066" y="3338993"/>
            <a:ext cx="71438" cy="779254"/>
          </a:xfrm>
          <a:prstGeom prst="curvedConnector3">
            <a:avLst>
              <a:gd name="adj1" fmla="val -452009"/>
            </a:avLst>
          </a:prstGeom>
          <a:noFill/>
          <a:ln w="38100">
            <a:solidFill>
              <a:srgbClr val="0000CC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50" name="AutoShape 16"/>
          <p:cNvCxnSpPr>
            <a:cxnSpLocks noChangeShapeType="1"/>
            <a:stCxn id="26" idx="0"/>
            <a:endCxn id="24" idx="5"/>
          </p:cNvCxnSpPr>
          <p:nvPr/>
        </p:nvCxnSpPr>
        <p:spPr bwMode="auto">
          <a:xfrm rot="5400000" flipH="1" flipV="1">
            <a:off x="5937897" y="2934228"/>
            <a:ext cx="521917" cy="39001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00CC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53" name="AutoShape 16"/>
          <p:cNvCxnSpPr>
            <a:cxnSpLocks noChangeShapeType="1"/>
            <a:stCxn id="23" idx="2"/>
            <a:endCxn id="22" idx="6"/>
          </p:cNvCxnSpPr>
          <p:nvPr/>
        </p:nvCxnSpPr>
        <p:spPr bwMode="auto">
          <a:xfrm rot="10800000">
            <a:off x="2143108" y="2322220"/>
            <a:ext cx="285752" cy="71438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00CC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56" name="AutoShape 16"/>
          <p:cNvCxnSpPr>
            <a:cxnSpLocks noChangeShapeType="1"/>
            <a:stCxn id="23" idx="0"/>
            <a:endCxn id="798723" idx="5"/>
          </p:cNvCxnSpPr>
          <p:nvPr/>
        </p:nvCxnSpPr>
        <p:spPr bwMode="auto">
          <a:xfrm rot="5400000" flipH="1" flipV="1">
            <a:off x="3226689" y="1859222"/>
            <a:ext cx="379041" cy="45873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00CC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61" name="AutoShape 16"/>
          <p:cNvCxnSpPr>
            <a:cxnSpLocks noChangeShapeType="1"/>
            <a:endCxn id="26" idx="4"/>
          </p:cNvCxnSpPr>
          <p:nvPr/>
        </p:nvCxnSpPr>
        <p:spPr bwMode="auto">
          <a:xfrm rot="5400000" flipH="1" flipV="1">
            <a:off x="4733244" y="3983154"/>
            <a:ext cx="1570619" cy="1321603"/>
          </a:xfrm>
          <a:prstGeom prst="curvedConnector3">
            <a:avLst>
              <a:gd name="adj1" fmla="val 77629"/>
            </a:avLst>
          </a:prstGeom>
          <a:noFill/>
          <a:ln w="38100">
            <a:solidFill>
              <a:srgbClr val="FF9933"/>
            </a:solidFill>
            <a:miter lim="800000"/>
            <a:headEnd type="triangle" w="med" len="med"/>
            <a:tailEnd/>
          </a:ln>
          <a:effectLst/>
        </p:spPr>
      </p:cxnSp>
      <p:sp>
        <p:nvSpPr>
          <p:cNvPr id="30" name="Ovale 29"/>
          <p:cNvSpPr/>
          <p:nvPr/>
        </p:nvSpPr>
        <p:spPr bwMode="auto">
          <a:xfrm>
            <a:off x="428596" y="3071810"/>
            <a:ext cx="2357454" cy="1000132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e 32"/>
          <p:cNvSpPr/>
          <p:nvPr/>
        </p:nvSpPr>
        <p:spPr bwMode="auto">
          <a:xfrm>
            <a:off x="3428992" y="5214950"/>
            <a:ext cx="2357454" cy="1000132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428596" y="407194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 smtClean="0">
                <a:latin typeface="+mn-lt"/>
              </a:rPr>
              <a:t>Source</a:t>
            </a:r>
            <a:endParaRPr lang="it-IT" sz="1800" dirty="0">
              <a:latin typeface="+mn-lt"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2285984" y="58578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800" dirty="0" smtClean="0">
                <a:latin typeface="+mn-lt"/>
              </a:rPr>
              <a:t>Target</a:t>
            </a:r>
            <a:endParaRPr lang="it-IT" sz="18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 animBg="1"/>
      <p:bldP spid="34" grpId="0"/>
      <p:bldP spid="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4D9D-65CB-4C3D-B4B8-E67494C6BDDD}" type="slidenum">
              <a:rPr lang="it-IT"/>
              <a:pPr/>
              <a:t>21</a:t>
            </a:fld>
            <a:endParaRPr lang="it-IT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Translations in MIDST (our tool)</a:t>
            </a:r>
            <a:endParaRPr lang="en-US" dirty="0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translations are written in a variant of Datalog, with OID invention</a:t>
            </a:r>
          </a:p>
          <a:p>
            <a:pPr lvl="1"/>
            <a:r>
              <a:rPr lang="en-US" dirty="0"/>
              <a:t>We specify them at the schema level</a:t>
            </a:r>
          </a:p>
          <a:p>
            <a:pPr lvl="1"/>
            <a:r>
              <a:rPr lang="en-US" dirty="0"/>
              <a:t>The tool "translates them down" to the data </a:t>
            </a:r>
            <a:r>
              <a:rPr lang="en-US" dirty="0" smtClean="0"/>
              <a:t>level </a:t>
            </a:r>
            <a:br>
              <a:rPr lang="en-US" dirty="0" smtClean="0"/>
            </a:br>
            <a:r>
              <a:rPr lang="en-US" dirty="0" smtClean="0"/>
              <a:t>(both in off-line and run-time manners, see later)</a:t>
            </a:r>
            <a:endParaRPr lang="en-US" dirty="0"/>
          </a:p>
          <a:p>
            <a:pPr lvl="1"/>
            <a:r>
              <a:rPr lang="en-US" dirty="0"/>
              <a:t>Some completion or tuning may be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D969-6808-44D0-81D0-1DD5EFFBFAE7}" type="slidenum">
              <a:rPr lang="it-IT"/>
              <a:pPr/>
              <a:t>22</a:t>
            </a:fld>
            <a:endParaRPr lang="it-IT"/>
          </a:p>
        </p:txBody>
      </p:sp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Multi-Level Dictionary</a:t>
            </a:r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Handles models, schemas </a:t>
            </a:r>
            <a:r>
              <a:rPr lang="en-US" dirty="0" smtClean="0"/>
              <a:t>(and data, discuss later)</a:t>
            </a:r>
            <a:endParaRPr lang="en-US" dirty="0"/>
          </a:p>
          <a:p>
            <a:r>
              <a:rPr lang="en-US" dirty="0"/>
              <a:t>Has both a model specific and a model independent component</a:t>
            </a:r>
          </a:p>
          <a:p>
            <a:r>
              <a:rPr lang="en-US" dirty="0"/>
              <a:t>Relational implementation, so Datalog rules can be easily specified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21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4818-8B35-4C1A-B6CC-E923B8976678}" type="slidenum">
              <a:rPr lang="it-IT"/>
              <a:pPr/>
              <a:t>23</a:t>
            </a:fld>
            <a:endParaRPr lang="it-IT"/>
          </a:p>
        </p:txBody>
      </p:sp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Dictionary</a:t>
            </a:r>
          </a:p>
        </p:txBody>
      </p:sp>
      <p:sp>
        <p:nvSpPr>
          <p:cNvPr id="802820" name="Line 4"/>
          <p:cNvSpPr>
            <a:spLocks noChangeShapeType="1"/>
          </p:cNvSpPr>
          <p:nvPr/>
        </p:nvSpPr>
        <p:spPr bwMode="auto">
          <a:xfrm flipV="1">
            <a:off x="1546225" y="1647868"/>
            <a:ext cx="1587" cy="300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2821" name="Line 5"/>
          <p:cNvSpPr>
            <a:spLocks noChangeShapeType="1"/>
          </p:cNvSpPr>
          <p:nvPr/>
        </p:nvSpPr>
        <p:spPr bwMode="auto">
          <a:xfrm>
            <a:off x="1517650" y="4676790"/>
            <a:ext cx="72517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2822" name="Text Box 6"/>
          <p:cNvSpPr txBox="1">
            <a:spLocks noChangeArrowheads="1"/>
          </p:cNvSpPr>
          <p:nvPr/>
        </p:nvSpPr>
        <p:spPr bwMode="auto">
          <a:xfrm>
            <a:off x="323850" y="2873176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</p:txBody>
      </p:sp>
      <p:sp>
        <p:nvSpPr>
          <p:cNvPr id="802823" name="Text Box 7"/>
          <p:cNvSpPr txBox="1">
            <a:spLocks noChangeArrowheads="1"/>
          </p:cNvSpPr>
          <p:nvPr/>
        </p:nvSpPr>
        <p:spPr bwMode="auto">
          <a:xfrm>
            <a:off x="179388" y="3892351"/>
            <a:ext cx="125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schema</a:t>
            </a:r>
          </a:p>
        </p:txBody>
      </p:sp>
      <p:sp>
        <p:nvSpPr>
          <p:cNvPr id="802824" name="Text Box 8"/>
          <p:cNvSpPr txBox="1">
            <a:spLocks noChangeArrowheads="1"/>
          </p:cNvSpPr>
          <p:nvPr/>
        </p:nvSpPr>
        <p:spPr bwMode="auto">
          <a:xfrm>
            <a:off x="5834063" y="4749815"/>
            <a:ext cx="1185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  <a:p>
            <a:pPr eaLnBrk="1" hangingPunct="1"/>
            <a:r>
              <a:rPr lang="en-US">
                <a:latin typeface="Arial" charset="0"/>
              </a:rPr>
              <a:t>generic</a:t>
            </a:r>
          </a:p>
        </p:txBody>
      </p:sp>
      <p:sp>
        <p:nvSpPr>
          <p:cNvPr id="802825" name="Text Box 9"/>
          <p:cNvSpPr txBox="1">
            <a:spLocks noChangeArrowheads="1"/>
          </p:cNvSpPr>
          <p:nvPr/>
        </p:nvSpPr>
        <p:spPr bwMode="auto">
          <a:xfrm>
            <a:off x="2555875" y="4748228"/>
            <a:ext cx="12017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  <a:p>
            <a:pPr eaLnBrk="1" hangingPunct="1"/>
            <a:r>
              <a:rPr lang="en-US">
                <a:latin typeface="Arial" charset="0"/>
              </a:rPr>
              <a:t>specific</a:t>
            </a:r>
          </a:p>
        </p:txBody>
      </p:sp>
      <p:sp>
        <p:nvSpPr>
          <p:cNvPr id="802826" name="Text Box 10"/>
          <p:cNvSpPr txBox="1">
            <a:spLocks noChangeArrowheads="1"/>
          </p:cNvSpPr>
          <p:nvPr/>
        </p:nvSpPr>
        <p:spPr bwMode="auto">
          <a:xfrm rot="16200000">
            <a:off x="442913" y="1881183"/>
            <a:ext cx="1412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i="1" dirty="0">
                <a:latin typeface="Arial" charset="0"/>
              </a:rPr>
              <a:t>description</a:t>
            </a:r>
          </a:p>
        </p:txBody>
      </p:sp>
      <p:sp>
        <p:nvSpPr>
          <p:cNvPr id="802827" name="Text Box 11"/>
          <p:cNvSpPr txBox="1">
            <a:spLocks noChangeArrowheads="1"/>
          </p:cNvSpPr>
          <p:nvPr/>
        </p:nvSpPr>
        <p:spPr bwMode="auto">
          <a:xfrm>
            <a:off x="7327900" y="4727590"/>
            <a:ext cx="1781175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i="1">
                <a:latin typeface="Arial" charset="0"/>
              </a:rPr>
              <a:t>model</a:t>
            </a:r>
          </a:p>
          <a:p>
            <a:pPr algn="ctr" eaLnBrk="1" hangingPunct="1"/>
            <a:r>
              <a:rPr lang="en-US" sz="2000" i="1">
                <a:latin typeface="Arial" charset="0"/>
              </a:rPr>
              <a:t>independence</a:t>
            </a:r>
          </a:p>
        </p:txBody>
      </p:sp>
      <p:sp>
        <p:nvSpPr>
          <p:cNvPr id="802828" name="Rectangle 12"/>
          <p:cNvSpPr>
            <a:spLocks noChangeArrowheads="1"/>
          </p:cNvSpPr>
          <p:nvPr/>
        </p:nvSpPr>
        <p:spPr bwMode="auto">
          <a:xfrm>
            <a:off x="4797425" y="2685851"/>
            <a:ext cx="3240087" cy="995363"/>
          </a:xfrm>
          <a:prstGeom prst="rect">
            <a:avLst/>
          </a:prstGeom>
          <a:solidFill>
            <a:srgbClr val="5BB1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description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(mSM)</a:t>
            </a:r>
          </a:p>
        </p:txBody>
      </p:sp>
      <p:sp>
        <p:nvSpPr>
          <p:cNvPr id="802829" name="Rectangle 13"/>
          <p:cNvSpPr>
            <a:spLocks noChangeArrowheads="1"/>
          </p:cNvSpPr>
          <p:nvPr/>
        </p:nvSpPr>
        <p:spPr bwMode="auto">
          <a:xfrm>
            <a:off x="1557338" y="2685851"/>
            <a:ext cx="3240087" cy="995363"/>
          </a:xfrm>
          <a:prstGeom prst="rect">
            <a:avLst/>
          </a:prstGeom>
          <a:solidFill>
            <a:srgbClr val="FFB9B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Model descriptions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(mM)</a:t>
            </a:r>
          </a:p>
        </p:txBody>
      </p:sp>
      <p:sp>
        <p:nvSpPr>
          <p:cNvPr id="802830" name="Rectangle 14"/>
          <p:cNvSpPr>
            <a:spLocks noChangeArrowheads="1"/>
          </p:cNvSpPr>
          <p:nvPr/>
        </p:nvSpPr>
        <p:spPr bwMode="auto">
          <a:xfrm>
            <a:off x="4797425" y="3682801"/>
            <a:ext cx="3240087" cy="995363"/>
          </a:xfrm>
          <a:prstGeom prst="rect">
            <a:avLst/>
          </a:prstGeom>
          <a:solidFill>
            <a:srgbClr val="AFD9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schemas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(SM)</a:t>
            </a:r>
          </a:p>
        </p:txBody>
      </p:sp>
      <p:sp>
        <p:nvSpPr>
          <p:cNvPr id="802831" name="Rectangle 15"/>
          <p:cNvSpPr>
            <a:spLocks noChangeArrowheads="1"/>
          </p:cNvSpPr>
          <p:nvPr/>
        </p:nvSpPr>
        <p:spPr bwMode="auto">
          <a:xfrm>
            <a:off x="1557338" y="3682801"/>
            <a:ext cx="3240087" cy="995363"/>
          </a:xfrm>
          <a:prstGeom prst="rect">
            <a:avLst/>
          </a:prstGeom>
          <a:solidFill>
            <a:srgbClr val="FFD5D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Model specific schemas</a:t>
            </a:r>
          </a:p>
          <a:p>
            <a:pPr algn="ctr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(M)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180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BEA05-4A63-4962-AA6F-E0C74C900788}" type="slidenum">
              <a:rPr lang="it-IT"/>
              <a:pPr/>
              <a:t>24</a:t>
            </a:fld>
            <a:endParaRPr lang="it-IT"/>
          </a:p>
        </p:txBody>
      </p:sp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descriptions</a:t>
            </a:r>
          </a:p>
        </p:txBody>
      </p:sp>
      <p:graphicFrame>
        <p:nvGraphicFramePr>
          <p:cNvPr id="813059" name="Group 3"/>
          <p:cNvGraphicFramePr>
            <a:graphicFrameLocks noGrp="1"/>
          </p:cNvGraphicFramePr>
          <p:nvPr/>
        </p:nvGraphicFramePr>
        <p:xfrm>
          <a:off x="4932363" y="1527175"/>
          <a:ext cx="4032250" cy="2133600"/>
        </p:xfrm>
        <a:graphic>
          <a:graphicData uri="http://schemas.openxmlformats.org/drawingml/2006/table">
            <a:tbl>
              <a:tblPr/>
              <a:tblGrid>
                <a:gridCol w="647700"/>
                <a:gridCol w="2665412"/>
                <a:gridCol w="719138"/>
              </a:tblGrid>
              <a:tr h="2222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MSM-Construct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B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AggregationOfLexicals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ComponentOfAggrOfLex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AttributeOfAbstract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BinaryAggregationOfAbstracts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3091" name="Group 35"/>
          <p:cNvGraphicFramePr>
            <a:graphicFrameLocks noGrp="1"/>
          </p:cNvGraphicFramePr>
          <p:nvPr/>
        </p:nvGraphicFramePr>
        <p:xfrm>
          <a:off x="468313" y="2822575"/>
          <a:ext cx="4105275" cy="2438400"/>
        </p:xfrm>
        <a:graphic>
          <a:graphicData uri="http://schemas.openxmlformats.org/drawingml/2006/table">
            <a:tbl>
              <a:tblPr/>
              <a:tblGrid>
                <a:gridCol w="531812"/>
                <a:gridCol w="763588"/>
                <a:gridCol w="1295400"/>
                <a:gridCol w="1514475"/>
              </a:tblGrid>
              <a:tr h="192088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MM-Construct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MSM-Constr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ER_Entity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ER_Attribute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ER_Relationship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Rel_Table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Rel_Column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OO_Class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3135" name="Group 79"/>
          <p:cNvGraphicFramePr>
            <a:graphicFrameLocks noGrp="1"/>
          </p:cNvGraphicFramePr>
          <p:nvPr/>
        </p:nvGraphicFramePr>
        <p:xfrm>
          <a:off x="1042988" y="1238250"/>
          <a:ext cx="2952750" cy="1524000"/>
        </p:xfrm>
        <a:graphic>
          <a:graphicData uri="http://schemas.openxmlformats.org/drawingml/2006/table">
            <a:tbl>
              <a:tblPr/>
              <a:tblGrid>
                <a:gridCol w="854075"/>
                <a:gridCol w="2098675"/>
              </a:tblGrid>
              <a:tr h="2222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MM-Model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Entity-Relationship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3154" name="Group 98"/>
          <p:cNvGraphicFramePr>
            <a:graphicFrameLocks noGrp="1"/>
          </p:cNvGraphicFramePr>
          <p:nvPr/>
        </p:nvGraphicFramePr>
        <p:xfrm>
          <a:off x="5076825" y="4046538"/>
          <a:ext cx="3749675" cy="914400"/>
        </p:xfrm>
        <a:graphic>
          <a:graphicData uri="http://schemas.openxmlformats.org/drawingml/2006/table">
            <a:tbl>
              <a:tblPr/>
              <a:tblGrid>
                <a:gridCol w="519113"/>
                <a:gridCol w="1143000"/>
                <a:gridCol w="1079500"/>
                <a:gridCol w="1008062"/>
              </a:tblGrid>
              <a:tr h="22066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MSM-Property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B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3173" name="Group 117"/>
          <p:cNvGraphicFramePr>
            <a:graphicFrameLocks noGrp="1"/>
          </p:cNvGraphicFramePr>
          <p:nvPr/>
        </p:nvGraphicFramePr>
        <p:xfrm>
          <a:off x="5148263" y="5343525"/>
          <a:ext cx="3673475" cy="914400"/>
        </p:xfrm>
        <a:graphic>
          <a:graphicData uri="http://schemas.openxmlformats.org/drawingml/2006/table">
            <a:tbl>
              <a:tblPr/>
              <a:tblGrid>
                <a:gridCol w="506412"/>
                <a:gridCol w="823913"/>
                <a:gridCol w="1041400"/>
                <a:gridCol w="1301750"/>
              </a:tblGrid>
              <a:tr h="22225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MSM-Reference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B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3192" name="Group 136"/>
          <p:cNvGraphicFramePr>
            <a:graphicFrameLocks noGrp="1"/>
          </p:cNvGraphicFramePr>
          <p:nvPr/>
        </p:nvGraphicFramePr>
        <p:xfrm>
          <a:off x="684213" y="5300663"/>
          <a:ext cx="3749675" cy="609600"/>
        </p:xfrm>
        <a:graphic>
          <a:graphicData uri="http://schemas.openxmlformats.org/drawingml/2006/table">
            <a:tbl>
              <a:tblPr/>
              <a:tblGrid>
                <a:gridCol w="519112"/>
                <a:gridCol w="1143000"/>
                <a:gridCol w="1079500"/>
                <a:gridCol w="1008063"/>
              </a:tblGrid>
              <a:tr h="22066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MM-Property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3206" name="Group 150"/>
          <p:cNvGraphicFramePr>
            <a:graphicFrameLocks noGrp="1"/>
          </p:cNvGraphicFramePr>
          <p:nvPr/>
        </p:nvGraphicFramePr>
        <p:xfrm>
          <a:off x="684213" y="5949950"/>
          <a:ext cx="3749675" cy="609600"/>
        </p:xfrm>
        <a:graphic>
          <a:graphicData uri="http://schemas.openxmlformats.org/drawingml/2006/table">
            <a:tbl>
              <a:tblPr/>
              <a:tblGrid>
                <a:gridCol w="519112"/>
                <a:gridCol w="1143000"/>
                <a:gridCol w="1079500"/>
                <a:gridCol w="1008063"/>
              </a:tblGrid>
              <a:tr h="22066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MM-Reference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3220" name="Oval 164"/>
          <p:cNvSpPr>
            <a:spLocks noChangeArrowheads="1"/>
          </p:cNvSpPr>
          <p:nvPr/>
        </p:nvSpPr>
        <p:spPr bwMode="auto">
          <a:xfrm>
            <a:off x="1187450" y="4335463"/>
            <a:ext cx="360363" cy="574675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3221" name="Line 165"/>
          <p:cNvSpPr>
            <a:spLocks noChangeShapeType="1"/>
          </p:cNvSpPr>
          <p:nvPr/>
        </p:nvSpPr>
        <p:spPr bwMode="auto">
          <a:xfrm flipV="1">
            <a:off x="1331913" y="2101850"/>
            <a:ext cx="71437" cy="2233613"/>
          </a:xfrm>
          <a:prstGeom prst="line">
            <a:avLst/>
          </a:prstGeom>
          <a:noFill/>
          <a:ln w="25400">
            <a:solidFill>
              <a:srgbClr val="336600"/>
            </a:solidFill>
            <a:miter lim="800000"/>
            <a:headEnd/>
            <a:tailEnd type="stealth" w="lg" len="lg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3222" name="Oval 166"/>
          <p:cNvSpPr>
            <a:spLocks noChangeArrowheads="1"/>
          </p:cNvSpPr>
          <p:nvPr/>
        </p:nvSpPr>
        <p:spPr bwMode="auto">
          <a:xfrm>
            <a:off x="2266950" y="4335463"/>
            <a:ext cx="360363" cy="287337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3223" name="Line 167"/>
          <p:cNvSpPr>
            <a:spLocks noChangeShapeType="1"/>
          </p:cNvSpPr>
          <p:nvPr/>
        </p:nvSpPr>
        <p:spPr bwMode="auto">
          <a:xfrm flipV="1">
            <a:off x="2555875" y="2319338"/>
            <a:ext cx="2520950" cy="2016125"/>
          </a:xfrm>
          <a:prstGeom prst="line">
            <a:avLst/>
          </a:prstGeom>
          <a:noFill/>
          <a:ln w="25400">
            <a:solidFill>
              <a:srgbClr val="336600"/>
            </a:solidFill>
            <a:miter lim="800000"/>
            <a:headEnd/>
            <a:tailEnd type="stealth" w="lg" len="lg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3224" name="Oval 168"/>
          <p:cNvSpPr>
            <a:spLocks noChangeArrowheads="1"/>
          </p:cNvSpPr>
          <p:nvPr/>
        </p:nvSpPr>
        <p:spPr bwMode="auto">
          <a:xfrm>
            <a:off x="2266950" y="4622800"/>
            <a:ext cx="360363" cy="287338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3225" name="Line 169"/>
          <p:cNvSpPr>
            <a:spLocks noChangeShapeType="1"/>
          </p:cNvSpPr>
          <p:nvPr/>
        </p:nvSpPr>
        <p:spPr bwMode="auto">
          <a:xfrm flipV="1">
            <a:off x="2555875" y="2606675"/>
            <a:ext cx="2520950" cy="2016125"/>
          </a:xfrm>
          <a:prstGeom prst="line">
            <a:avLst/>
          </a:prstGeom>
          <a:noFill/>
          <a:ln w="25400">
            <a:solidFill>
              <a:srgbClr val="336600"/>
            </a:solidFill>
            <a:miter lim="800000"/>
            <a:headEnd/>
            <a:tailEnd type="stealth" w="lg" len="lg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3227" name="Rectangle 171"/>
          <p:cNvSpPr>
            <a:spLocks noChangeArrowheads="1"/>
          </p:cNvSpPr>
          <p:nvPr/>
        </p:nvSpPr>
        <p:spPr bwMode="auto">
          <a:xfrm>
            <a:off x="1151732" y="295275"/>
            <a:ext cx="972344" cy="276021"/>
          </a:xfrm>
          <a:prstGeom prst="rect">
            <a:avLst/>
          </a:prstGeom>
          <a:solidFill>
            <a:srgbClr val="5BB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mSM</a:t>
            </a:r>
          </a:p>
        </p:txBody>
      </p:sp>
      <p:sp>
        <p:nvSpPr>
          <p:cNvPr id="813228" name="Rectangle 172"/>
          <p:cNvSpPr>
            <a:spLocks noChangeArrowheads="1"/>
          </p:cNvSpPr>
          <p:nvPr/>
        </p:nvSpPr>
        <p:spPr bwMode="auto">
          <a:xfrm>
            <a:off x="179388" y="295275"/>
            <a:ext cx="972344" cy="276021"/>
          </a:xfrm>
          <a:prstGeom prst="rect">
            <a:avLst/>
          </a:prstGeom>
          <a:solidFill>
            <a:srgbClr val="FFB9B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mM</a:t>
            </a:r>
          </a:p>
        </p:txBody>
      </p:sp>
      <p:sp>
        <p:nvSpPr>
          <p:cNvPr id="813229" name="Rectangle 173"/>
          <p:cNvSpPr>
            <a:spLocks noChangeArrowheads="1"/>
          </p:cNvSpPr>
          <p:nvPr/>
        </p:nvSpPr>
        <p:spPr bwMode="auto">
          <a:xfrm>
            <a:off x="1151732" y="571736"/>
            <a:ext cx="972344" cy="276021"/>
          </a:xfrm>
          <a:prstGeom prst="rect">
            <a:avLst/>
          </a:prstGeom>
          <a:solidFill>
            <a:srgbClr val="AFD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SM</a:t>
            </a:r>
          </a:p>
        </p:txBody>
      </p:sp>
      <p:sp>
        <p:nvSpPr>
          <p:cNvPr id="813230" name="Rectangle 174"/>
          <p:cNvSpPr>
            <a:spLocks noChangeArrowheads="1"/>
          </p:cNvSpPr>
          <p:nvPr/>
        </p:nvSpPr>
        <p:spPr bwMode="auto">
          <a:xfrm>
            <a:off x="179388" y="571736"/>
            <a:ext cx="972344" cy="276021"/>
          </a:xfrm>
          <a:prstGeom prst="rect">
            <a:avLst/>
          </a:prstGeom>
          <a:solidFill>
            <a:srgbClr val="FFD5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</a:t>
            </a:r>
          </a:p>
        </p:txBody>
      </p:sp>
      <p:sp>
        <p:nvSpPr>
          <p:cNvPr id="813233" name="Oval 177"/>
          <p:cNvSpPr>
            <a:spLocks noChangeArrowheads="1"/>
          </p:cNvSpPr>
          <p:nvPr/>
        </p:nvSpPr>
        <p:spPr bwMode="auto">
          <a:xfrm>
            <a:off x="0" y="217488"/>
            <a:ext cx="2285984" cy="404812"/>
          </a:xfrm>
          <a:prstGeom prst="ellipse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" name="Ovale 26"/>
          <p:cNvSpPr/>
          <p:nvPr/>
        </p:nvSpPr>
        <p:spPr bwMode="auto">
          <a:xfrm flipH="1">
            <a:off x="2214546" y="5000636"/>
            <a:ext cx="500066" cy="285752"/>
          </a:xfrm>
          <a:prstGeom prst="ellipse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 smtClean="0">
              <a:solidFill>
                <a:srgbClr val="FF6600"/>
              </a:solidFill>
            </a:endParaRPr>
          </a:p>
        </p:txBody>
      </p:sp>
      <p:sp>
        <p:nvSpPr>
          <p:cNvPr id="28" name="Ovale 27"/>
          <p:cNvSpPr/>
          <p:nvPr/>
        </p:nvSpPr>
        <p:spPr bwMode="auto">
          <a:xfrm flipH="1">
            <a:off x="2143108" y="3429000"/>
            <a:ext cx="500066" cy="285752"/>
          </a:xfrm>
          <a:prstGeom prst="ellipse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Connettore 2 29"/>
          <p:cNvCxnSpPr>
            <a:stCxn id="28" idx="2"/>
          </p:cNvCxnSpPr>
          <p:nvPr/>
        </p:nvCxnSpPr>
        <p:spPr bwMode="auto">
          <a:xfrm flipV="1">
            <a:off x="2643174" y="2857496"/>
            <a:ext cx="2428892" cy="714380"/>
          </a:xfrm>
          <a:prstGeom prst="straightConnector1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stealth" w="lg" len="lg"/>
          </a:ln>
          <a:effectLst/>
        </p:spPr>
      </p:cxnSp>
      <p:cxnSp>
        <p:nvCxnSpPr>
          <p:cNvPr id="33" name="Connettore 2 32"/>
          <p:cNvCxnSpPr>
            <a:stCxn id="27" idx="2"/>
          </p:cNvCxnSpPr>
          <p:nvPr/>
        </p:nvCxnSpPr>
        <p:spPr bwMode="auto">
          <a:xfrm flipV="1">
            <a:off x="2714612" y="2928934"/>
            <a:ext cx="2357454" cy="2214578"/>
          </a:xfrm>
          <a:prstGeom prst="straightConnector1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3220" grpId="0" animBg="1"/>
      <p:bldP spid="813220" grpId="1" animBg="1"/>
      <p:bldP spid="813221" grpId="0" animBg="1"/>
      <p:bldP spid="813221" grpId="1" animBg="1"/>
      <p:bldP spid="813222" grpId="0" animBg="1"/>
      <p:bldP spid="813222" grpId="1" animBg="1"/>
      <p:bldP spid="813223" grpId="0" animBg="1"/>
      <p:bldP spid="813223" grpId="1" animBg="1"/>
      <p:bldP spid="813224" grpId="0" animBg="1"/>
      <p:bldP spid="813224" grpId="1" animBg="1"/>
      <p:bldP spid="813225" grpId="0" animBg="1"/>
      <p:bldP spid="813225" grpId="1" animBg="1"/>
      <p:bldP spid="27" grpId="0" animBg="1"/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16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166C-EC39-4475-BC81-E6F8C9D7F02A}" type="slidenum">
              <a:rPr lang="it-IT"/>
              <a:pPr/>
              <a:t>25</a:t>
            </a:fld>
            <a:endParaRPr lang="it-IT"/>
          </a:p>
        </p:txBody>
      </p:sp>
      <p:sp>
        <p:nvSpPr>
          <p:cNvPr id="806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Schemas in a model</a:t>
            </a:r>
          </a:p>
        </p:txBody>
      </p:sp>
      <p:graphicFrame>
        <p:nvGraphicFramePr>
          <p:cNvPr id="807077" name="Group 165"/>
          <p:cNvGraphicFramePr>
            <a:graphicFrameLocks noGrp="1"/>
          </p:cNvGraphicFramePr>
          <p:nvPr/>
        </p:nvGraphicFramePr>
        <p:xfrm>
          <a:off x="179388" y="3860800"/>
          <a:ext cx="2736850" cy="1828800"/>
        </p:xfrm>
        <a:graphic>
          <a:graphicData uri="http://schemas.openxmlformats.org/drawingml/2006/table">
            <a:tbl>
              <a:tblPr/>
              <a:tblGrid>
                <a:gridCol w="573087"/>
                <a:gridCol w="868363"/>
                <a:gridCol w="1295400"/>
              </a:tblGrid>
              <a:tr h="30321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ER-Entity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Employees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Departments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Clerks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Offices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07078" name="Group 166"/>
          <p:cNvGraphicFramePr>
            <a:graphicFrameLocks noGrp="1"/>
          </p:cNvGraphicFramePr>
          <p:nvPr/>
        </p:nvGraphicFramePr>
        <p:xfrm>
          <a:off x="3059113" y="3725863"/>
          <a:ext cx="5989637" cy="2441576"/>
        </p:xfrm>
        <a:graphic>
          <a:graphicData uri="http://schemas.openxmlformats.org/drawingml/2006/table">
            <a:tbl>
              <a:tblPr/>
              <a:tblGrid>
                <a:gridCol w="593725"/>
                <a:gridCol w="876300"/>
                <a:gridCol w="876300"/>
                <a:gridCol w="841375"/>
                <a:gridCol w="1143000"/>
                <a:gridCol w="638175"/>
                <a:gridCol w="1020762"/>
              </a:tblGrid>
              <a:tr h="288925"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ER-AttributeOfEntity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501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07076" name="Group 164"/>
          <p:cNvGraphicFramePr>
            <a:graphicFrameLocks noGrp="1"/>
          </p:cNvGraphicFramePr>
          <p:nvPr>
            <p:ph idx="1"/>
          </p:nvPr>
        </p:nvGraphicFramePr>
        <p:xfrm>
          <a:off x="1763713" y="1628775"/>
          <a:ext cx="4170362" cy="1828800"/>
        </p:xfrm>
        <a:graphic>
          <a:graphicData uri="http://schemas.openxmlformats.org/drawingml/2006/table">
            <a:tbl>
              <a:tblPr/>
              <a:tblGrid>
                <a:gridCol w="668337"/>
                <a:gridCol w="2759075"/>
                <a:gridCol w="742950"/>
              </a:tblGrid>
              <a:tr h="2730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SM-Construct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ER-Entity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ER-AttributeOfEntity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7039" name="Oval 127"/>
          <p:cNvSpPr>
            <a:spLocks noChangeArrowheads="1"/>
          </p:cNvSpPr>
          <p:nvPr/>
        </p:nvSpPr>
        <p:spPr bwMode="auto">
          <a:xfrm>
            <a:off x="2916238" y="2492375"/>
            <a:ext cx="1873250" cy="360363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07040" name="Line 128"/>
          <p:cNvSpPr>
            <a:spLocks noChangeShapeType="1"/>
          </p:cNvSpPr>
          <p:nvPr/>
        </p:nvSpPr>
        <p:spPr bwMode="auto">
          <a:xfrm flipH="1">
            <a:off x="1331913" y="2708275"/>
            <a:ext cx="1585912" cy="1152525"/>
          </a:xfrm>
          <a:prstGeom prst="line">
            <a:avLst/>
          </a:prstGeom>
          <a:noFill/>
          <a:ln w="25400">
            <a:solidFill>
              <a:srgbClr val="33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7041" name="Oval 129"/>
          <p:cNvSpPr>
            <a:spLocks noChangeArrowheads="1"/>
          </p:cNvSpPr>
          <p:nvPr/>
        </p:nvSpPr>
        <p:spPr bwMode="auto">
          <a:xfrm>
            <a:off x="2916238" y="2852738"/>
            <a:ext cx="2016125" cy="360362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07042" name="Line 130"/>
          <p:cNvSpPr>
            <a:spLocks noChangeShapeType="1"/>
          </p:cNvSpPr>
          <p:nvPr/>
        </p:nvSpPr>
        <p:spPr bwMode="auto">
          <a:xfrm>
            <a:off x="3924300" y="3213100"/>
            <a:ext cx="1152525" cy="504825"/>
          </a:xfrm>
          <a:prstGeom prst="line">
            <a:avLst/>
          </a:prstGeom>
          <a:noFill/>
          <a:ln w="25400">
            <a:solidFill>
              <a:srgbClr val="33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7043" name="Line 131"/>
          <p:cNvSpPr>
            <a:spLocks noChangeShapeType="1"/>
          </p:cNvSpPr>
          <p:nvPr/>
        </p:nvSpPr>
        <p:spPr bwMode="auto">
          <a:xfrm>
            <a:off x="0" y="36449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7044" name="Rectangle 132"/>
          <p:cNvSpPr>
            <a:spLocks noChangeArrowheads="1"/>
          </p:cNvSpPr>
          <p:nvPr/>
        </p:nvSpPr>
        <p:spPr bwMode="auto">
          <a:xfrm>
            <a:off x="250825" y="5805488"/>
            <a:ext cx="2592388" cy="431800"/>
          </a:xfrm>
          <a:prstGeom prst="rect">
            <a:avLst/>
          </a:prstGeom>
          <a:solidFill>
            <a:srgbClr val="FFD5D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ER schemas</a:t>
            </a:r>
          </a:p>
        </p:txBody>
      </p:sp>
      <p:sp>
        <p:nvSpPr>
          <p:cNvPr id="807046" name="Rectangle 134"/>
          <p:cNvSpPr>
            <a:spLocks noChangeArrowheads="1"/>
          </p:cNvSpPr>
          <p:nvPr/>
        </p:nvSpPr>
        <p:spPr bwMode="auto">
          <a:xfrm>
            <a:off x="1151732" y="295275"/>
            <a:ext cx="972344" cy="276021"/>
          </a:xfrm>
          <a:prstGeom prst="rect">
            <a:avLst/>
          </a:prstGeom>
          <a:solidFill>
            <a:srgbClr val="5BB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mSM</a:t>
            </a:r>
          </a:p>
        </p:txBody>
      </p:sp>
      <p:sp>
        <p:nvSpPr>
          <p:cNvPr id="807047" name="Rectangle 135"/>
          <p:cNvSpPr>
            <a:spLocks noChangeArrowheads="1"/>
          </p:cNvSpPr>
          <p:nvPr/>
        </p:nvSpPr>
        <p:spPr bwMode="auto">
          <a:xfrm>
            <a:off x="179388" y="295275"/>
            <a:ext cx="972344" cy="276021"/>
          </a:xfrm>
          <a:prstGeom prst="rect">
            <a:avLst/>
          </a:prstGeom>
          <a:solidFill>
            <a:srgbClr val="FFB9B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mM</a:t>
            </a:r>
          </a:p>
        </p:txBody>
      </p:sp>
      <p:sp>
        <p:nvSpPr>
          <p:cNvPr id="807048" name="Rectangle 136"/>
          <p:cNvSpPr>
            <a:spLocks noChangeArrowheads="1"/>
          </p:cNvSpPr>
          <p:nvPr/>
        </p:nvSpPr>
        <p:spPr bwMode="auto">
          <a:xfrm>
            <a:off x="1151732" y="571736"/>
            <a:ext cx="972344" cy="276021"/>
          </a:xfrm>
          <a:prstGeom prst="rect">
            <a:avLst/>
          </a:prstGeom>
          <a:solidFill>
            <a:srgbClr val="AFD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SM</a:t>
            </a:r>
          </a:p>
        </p:txBody>
      </p:sp>
      <p:sp>
        <p:nvSpPr>
          <p:cNvPr id="807049" name="Rectangle 137"/>
          <p:cNvSpPr>
            <a:spLocks noChangeArrowheads="1"/>
          </p:cNvSpPr>
          <p:nvPr/>
        </p:nvSpPr>
        <p:spPr bwMode="auto">
          <a:xfrm>
            <a:off x="179388" y="571736"/>
            <a:ext cx="972344" cy="276021"/>
          </a:xfrm>
          <a:prstGeom prst="rect">
            <a:avLst/>
          </a:prstGeom>
          <a:solidFill>
            <a:srgbClr val="FFD5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</a:t>
            </a:r>
          </a:p>
        </p:txBody>
      </p:sp>
      <p:sp>
        <p:nvSpPr>
          <p:cNvPr id="807052" name="Oval 140"/>
          <p:cNvSpPr>
            <a:spLocks noChangeArrowheads="1"/>
          </p:cNvSpPr>
          <p:nvPr/>
        </p:nvSpPr>
        <p:spPr bwMode="auto">
          <a:xfrm>
            <a:off x="33338" y="188913"/>
            <a:ext cx="1225550" cy="693737"/>
          </a:xfrm>
          <a:prstGeom prst="ellipse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07053" name="Rectangle 141"/>
          <p:cNvSpPr>
            <a:spLocks noChangeArrowheads="1"/>
          </p:cNvSpPr>
          <p:nvPr/>
        </p:nvSpPr>
        <p:spPr bwMode="auto">
          <a:xfrm>
            <a:off x="6732588" y="1484313"/>
            <a:ext cx="12954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>
                <a:latin typeface="Arial" charset="0"/>
              </a:rPr>
              <a:t>Employees</a:t>
            </a:r>
          </a:p>
        </p:txBody>
      </p:sp>
      <p:sp>
        <p:nvSpPr>
          <p:cNvPr id="807054" name="Rectangle 142"/>
          <p:cNvSpPr>
            <a:spLocks noChangeArrowheads="1"/>
          </p:cNvSpPr>
          <p:nvPr/>
        </p:nvSpPr>
        <p:spPr bwMode="auto">
          <a:xfrm>
            <a:off x="6732588" y="2781300"/>
            <a:ext cx="12954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>
                <a:latin typeface="Arial" charset="0"/>
              </a:rPr>
              <a:t>Departments</a:t>
            </a:r>
          </a:p>
        </p:txBody>
      </p:sp>
      <p:sp>
        <p:nvSpPr>
          <p:cNvPr id="807055" name="AutoShape 143"/>
          <p:cNvSpPr>
            <a:spLocks noChangeArrowheads="1"/>
          </p:cNvSpPr>
          <p:nvPr/>
        </p:nvSpPr>
        <p:spPr bwMode="auto">
          <a:xfrm>
            <a:off x="7199313" y="2205038"/>
            <a:ext cx="360362" cy="360362"/>
          </a:xfrm>
          <a:prstGeom prst="diamond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07056" name="AutoShape 144"/>
          <p:cNvCxnSpPr>
            <a:cxnSpLocks noChangeShapeType="1"/>
            <a:stCxn id="807053" idx="2"/>
            <a:endCxn id="807055" idx="0"/>
          </p:cNvCxnSpPr>
          <p:nvPr/>
        </p:nvCxnSpPr>
        <p:spPr bwMode="auto">
          <a:xfrm>
            <a:off x="7380288" y="1989138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807057" name="AutoShape 145"/>
          <p:cNvCxnSpPr>
            <a:cxnSpLocks noChangeShapeType="1"/>
            <a:stCxn id="807055" idx="2"/>
            <a:endCxn id="807054" idx="0"/>
          </p:cNvCxnSpPr>
          <p:nvPr/>
        </p:nvCxnSpPr>
        <p:spPr bwMode="auto">
          <a:xfrm>
            <a:off x="7380288" y="2565400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807058" name="Oval 146"/>
          <p:cNvSpPr>
            <a:spLocks noChangeArrowheads="1"/>
          </p:cNvSpPr>
          <p:nvPr/>
        </p:nvSpPr>
        <p:spPr bwMode="auto">
          <a:xfrm>
            <a:off x="1692275" y="4437063"/>
            <a:ext cx="1079500" cy="360362"/>
          </a:xfrm>
          <a:prstGeom prst="ellipse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07059" name="AutoShape 147"/>
          <p:cNvCxnSpPr>
            <a:cxnSpLocks noChangeShapeType="1"/>
            <a:stCxn id="807058" idx="7"/>
            <a:endCxn id="807053" idx="1"/>
          </p:cNvCxnSpPr>
          <p:nvPr/>
        </p:nvCxnSpPr>
        <p:spPr bwMode="auto">
          <a:xfrm flipV="1">
            <a:off x="2613025" y="1736725"/>
            <a:ext cx="4119563" cy="2740025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07060" name="Oval 148"/>
          <p:cNvSpPr>
            <a:spLocks noChangeArrowheads="1"/>
          </p:cNvSpPr>
          <p:nvPr/>
        </p:nvSpPr>
        <p:spPr bwMode="auto">
          <a:xfrm>
            <a:off x="1692275" y="4724400"/>
            <a:ext cx="1150938" cy="360363"/>
          </a:xfrm>
          <a:prstGeom prst="ellipse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07061" name="AutoShape 149"/>
          <p:cNvCxnSpPr>
            <a:cxnSpLocks noChangeShapeType="1"/>
            <a:stCxn id="807060" idx="7"/>
            <a:endCxn id="807054" idx="1"/>
          </p:cNvCxnSpPr>
          <p:nvPr/>
        </p:nvCxnSpPr>
        <p:spPr bwMode="auto">
          <a:xfrm flipV="1">
            <a:off x="2674938" y="3033713"/>
            <a:ext cx="4057650" cy="1730375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07062" name="Line 150"/>
          <p:cNvSpPr>
            <a:spLocks noChangeShapeType="1"/>
          </p:cNvSpPr>
          <p:nvPr/>
        </p:nvSpPr>
        <p:spPr bwMode="auto">
          <a:xfrm>
            <a:off x="8027988" y="16287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7063" name="Oval 151"/>
          <p:cNvSpPr>
            <a:spLocks noChangeArrowheads="1"/>
          </p:cNvSpPr>
          <p:nvPr/>
        </p:nvSpPr>
        <p:spPr bwMode="auto">
          <a:xfrm>
            <a:off x="8243888" y="1557338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07064" name="Text Box 152"/>
          <p:cNvSpPr txBox="1">
            <a:spLocks noChangeArrowheads="1"/>
          </p:cNvSpPr>
          <p:nvPr/>
        </p:nvSpPr>
        <p:spPr bwMode="auto">
          <a:xfrm>
            <a:off x="8172450" y="1268413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EmpNo</a:t>
            </a:r>
            <a:endParaRPr lang="it-IT"/>
          </a:p>
        </p:txBody>
      </p:sp>
      <p:sp>
        <p:nvSpPr>
          <p:cNvPr id="807065" name="Oval 153"/>
          <p:cNvSpPr>
            <a:spLocks noChangeArrowheads="1"/>
          </p:cNvSpPr>
          <p:nvPr/>
        </p:nvSpPr>
        <p:spPr bwMode="auto">
          <a:xfrm>
            <a:off x="4284663" y="4365625"/>
            <a:ext cx="1150937" cy="360363"/>
          </a:xfrm>
          <a:prstGeom prst="ellipse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07066" name="AutoShape 154"/>
          <p:cNvCxnSpPr>
            <a:cxnSpLocks noChangeShapeType="1"/>
            <a:endCxn id="807063" idx="3"/>
          </p:cNvCxnSpPr>
          <p:nvPr/>
        </p:nvCxnSpPr>
        <p:spPr bwMode="auto">
          <a:xfrm flipV="1">
            <a:off x="5086350" y="1679575"/>
            <a:ext cx="3178175" cy="2687638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07067" name="Oval 155"/>
          <p:cNvSpPr>
            <a:spLocks noChangeArrowheads="1"/>
          </p:cNvSpPr>
          <p:nvPr/>
        </p:nvSpPr>
        <p:spPr bwMode="auto">
          <a:xfrm>
            <a:off x="8243888" y="1773238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07068" name="Text Box 156"/>
          <p:cNvSpPr txBox="1">
            <a:spLocks noChangeArrowheads="1"/>
          </p:cNvSpPr>
          <p:nvPr/>
        </p:nvSpPr>
        <p:spPr bwMode="auto">
          <a:xfrm>
            <a:off x="8172450" y="1773238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Name</a:t>
            </a:r>
            <a:endParaRPr lang="it-IT"/>
          </a:p>
        </p:txBody>
      </p:sp>
      <p:sp>
        <p:nvSpPr>
          <p:cNvPr id="807069" name="Line 157"/>
          <p:cNvSpPr>
            <a:spLocks noChangeShapeType="1"/>
          </p:cNvSpPr>
          <p:nvPr/>
        </p:nvSpPr>
        <p:spPr bwMode="auto">
          <a:xfrm>
            <a:off x="8027988" y="18446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7070" name="Line 158"/>
          <p:cNvSpPr>
            <a:spLocks noChangeShapeType="1"/>
          </p:cNvSpPr>
          <p:nvPr/>
        </p:nvSpPr>
        <p:spPr bwMode="auto">
          <a:xfrm>
            <a:off x="8027988" y="29083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7071" name="Oval 159"/>
          <p:cNvSpPr>
            <a:spLocks noChangeArrowheads="1"/>
          </p:cNvSpPr>
          <p:nvPr/>
        </p:nvSpPr>
        <p:spPr bwMode="auto">
          <a:xfrm>
            <a:off x="8243888" y="2836863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07072" name="Text Box 160"/>
          <p:cNvSpPr txBox="1">
            <a:spLocks noChangeArrowheads="1"/>
          </p:cNvSpPr>
          <p:nvPr/>
        </p:nvSpPr>
        <p:spPr bwMode="auto">
          <a:xfrm>
            <a:off x="8172450" y="2547938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Name</a:t>
            </a:r>
            <a:endParaRPr lang="it-IT"/>
          </a:p>
        </p:txBody>
      </p:sp>
      <p:sp>
        <p:nvSpPr>
          <p:cNvPr id="807073" name="Oval 161"/>
          <p:cNvSpPr>
            <a:spLocks noChangeArrowheads="1"/>
          </p:cNvSpPr>
          <p:nvPr/>
        </p:nvSpPr>
        <p:spPr bwMode="auto">
          <a:xfrm>
            <a:off x="8243888" y="3052763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07074" name="Text Box 162"/>
          <p:cNvSpPr txBox="1">
            <a:spLocks noChangeArrowheads="1"/>
          </p:cNvSpPr>
          <p:nvPr/>
        </p:nvSpPr>
        <p:spPr bwMode="auto">
          <a:xfrm>
            <a:off x="8027988" y="3213100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Address</a:t>
            </a:r>
            <a:endParaRPr lang="it-IT"/>
          </a:p>
        </p:txBody>
      </p:sp>
      <p:sp>
        <p:nvSpPr>
          <p:cNvPr id="807075" name="Line 163"/>
          <p:cNvSpPr>
            <a:spLocks noChangeShapeType="1"/>
          </p:cNvSpPr>
          <p:nvPr/>
        </p:nvSpPr>
        <p:spPr bwMode="auto">
          <a:xfrm>
            <a:off x="8027988" y="31242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7039" grpId="0" animBg="1"/>
      <p:bldP spid="807039" grpId="1" animBg="1"/>
      <p:bldP spid="807040" grpId="0" animBg="1"/>
      <p:bldP spid="807040" grpId="1" animBg="1"/>
      <p:bldP spid="807041" grpId="0" animBg="1"/>
      <p:bldP spid="807041" grpId="1" animBg="1"/>
      <p:bldP spid="807042" grpId="0" animBg="1"/>
      <p:bldP spid="807042" grpId="1" animBg="1"/>
      <p:bldP spid="807044" grpId="0" animBg="1"/>
      <p:bldP spid="807053" grpId="0" animBg="1"/>
      <p:bldP spid="807054" grpId="0" animBg="1"/>
      <p:bldP spid="807055" grpId="0" animBg="1"/>
      <p:bldP spid="807058" grpId="0" animBg="1"/>
      <p:bldP spid="807060" grpId="0" animBg="1"/>
      <p:bldP spid="807062" grpId="0" animBg="1"/>
      <p:bldP spid="807063" grpId="0" animBg="1"/>
      <p:bldP spid="807064" grpId="0"/>
      <p:bldP spid="807065" grpId="0" animBg="1"/>
      <p:bldP spid="807067" grpId="0" animBg="1"/>
      <p:bldP spid="807068" grpId="0"/>
      <p:bldP spid="807069" grpId="0" animBg="1"/>
      <p:bldP spid="807070" grpId="0" animBg="1"/>
      <p:bldP spid="807071" grpId="0" animBg="1"/>
      <p:bldP spid="807072" grpId="0"/>
      <p:bldP spid="807073" grpId="0" animBg="1"/>
      <p:bldP spid="807074" grpId="0"/>
      <p:bldP spid="80707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16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8A74-3EE7-4431-8E4D-A88C58BC3948}" type="slidenum">
              <a:rPr lang="it-IT"/>
              <a:pPr/>
              <a:t>26</a:t>
            </a:fld>
            <a:endParaRPr lang="it-IT"/>
          </a:p>
        </p:txBody>
      </p:sp>
      <p:sp>
        <p:nvSpPr>
          <p:cNvPr id="817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Schemas in the supermodel</a:t>
            </a:r>
          </a:p>
        </p:txBody>
      </p:sp>
      <p:graphicFrame>
        <p:nvGraphicFramePr>
          <p:cNvPr id="817155" name="Group 3"/>
          <p:cNvGraphicFramePr>
            <a:graphicFrameLocks noGrp="1"/>
          </p:cNvGraphicFramePr>
          <p:nvPr/>
        </p:nvGraphicFramePr>
        <p:xfrm>
          <a:off x="179388" y="3860800"/>
          <a:ext cx="2736850" cy="1828800"/>
        </p:xfrm>
        <a:graphic>
          <a:graphicData uri="http://schemas.openxmlformats.org/drawingml/2006/table">
            <a:tbl>
              <a:tblPr/>
              <a:tblGrid>
                <a:gridCol w="573087"/>
                <a:gridCol w="868363"/>
                <a:gridCol w="1295400"/>
              </a:tblGrid>
              <a:tr h="30321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SM-Abstract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Employees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Departments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Clerks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Offices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7183" name="Group 31"/>
          <p:cNvGraphicFramePr>
            <a:graphicFrameLocks noGrp="1"/>
          </p:cNvGraphicFramePr>
          <p:nvPr/>
        </p:nvGraphicFramePr>
        <p:xfrm>
          <a:off x="3059113" y="3725863"/>
          <a:ext cx="5989637" cy="2441576"/>
        </p:xfrm>
        <a:graphic>
          <a:graphicData uri="http://schemas.openxmlformats.org/drawingml/2006/table">
            <a:tbl>
              <a:tblPr/>
              <a:tblGrid>
                <a:gridCol w="593725"/>
                <a:gridCol w="876300"/>
                <a:gridCol w="876300"/>
                <a:gridCol w="841375"/>
                <a:gridCol w="1143000"/>
                <a:gridCol w="638175"/>
                <a:gridCol w="1020762"/>
              </a:tblGrid>
              <a:tr h="288925"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SM-AttributeOfAbstract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501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7251" name="Group 99"/>
          <p:cNvGraphicFramePr>
            <a:graphicFrameLocks noGrp="1"/>
          </p:cNvGraphicFramePr>
          <p:nvPr>
            <p:ph idx="1"/>
          </p:nvPr>
        </p:nvGraphicFramePr>
        <p:xfrm>
          <a:off x="1763713" y="1628775"/>
          <a:ext cx="4170362" cy="1828800"/>
        </p:xfrm>
        <a:graphic>
          <a:graphicData uri="http://schemas.openxmlformats.org/drawingml/2006/table">
            <a:tbl>
              <a:tblPr/>
              <a:tblGrid>
                <a:gridCol w="668337"/>
                <a:gridCol w="2759075"/>
                <a:gridCol w="742950"/>
              </a:tblGrid>
              <a:tr h="2730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MSM-Construct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B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AttributeOfAbstract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7279" name="Oval 127"/>
          <p:cNvSpPr>
            <a:spLocks noChangeArrowheads="1"/>
          </p:cNvSpPr>
          <p:nvPr/>
        </p:nvSpPr>
        <p:spPr bwMode="auto">
          <a:xfrm>
            <a:off x="2916238" y="2492375"/>
            <a:ext cx="1873250" cy="360363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7280" name="Line 128"/>
          <p:cNvSpPr>
            <a:spLocks noChangeShapeType="1"/>
          </p:cNvSpPr>
          <p:nvPr/>
        </p:nvSpPr>
        <p:spPr bwMode="auto">
          <a:xfrm flipH="1">
            <a:off x="1331913" y="2708275"/>
            <a:ext cx="1585912" cy="1152525"/>
          </a:xfrm>
          <a:prstGeom prst="line">
            <a:avLst/>
          </a:prstGeom>
          <a:noFill/>
          <a:ln w="25400">
            <a:solidFill>
              <a:srgbClr val="33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7281" name="Oval 129"/>
          <p:cNvSpPr>
            <a:spLocks noChangeArrowheads="1"/>
          </p:cNvSpPr>
          <p:nvPr/>
        </p:nvSpPr>
        <p:spPr bwMode="auto">
          <a:xfrm>
            <a:off x="2916238" y="2852738"/>
            <a:ext cx="2016125" cy="360362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7282" name="Line 130"/>
          <p:cNvSpPr>
            <a:spLocks noChangeShapeType="1"/>
          </p:cNvSpPr>
          <p:nvPr/>
        </p:nvSpPr>
        <p:spPr bwMode="auto">
          <a:xfrm>
            <a:off x="3924300" y="3213100"/>
            <a:ext cx="1152525" cy="504825"/>
          </a:xfrm>
          <a:prstGeom prst="line">
            <a:avLst/>
          </a:prstGeom>
          <a:noFill/>
          <a:ln w="25400">
            <a:solidFill>
              <a:srgbClr val="33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7283" name="Line 131"/>
          <p:cNvSpPr>
            <a:spLocks noChangeShapeType="1"/>
          </p:cNvSpPr>
          <p:nvPr/>
        </p:nvSpPr>
        <p:spPr bwMode="auto">
          <a:xfrm>
            <a:off x="0" y="36449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7284" name="Rectangle 132"/>
          <p:cNvSpPr>
            <a:spLocks noChangeArrowheads="1"/>
          </p:cNvSpPr>
          <p:nvPr/>
        </p:nvSpPr>
        <p:spPr bwMode="auto">
          <a:xfrm>
            <a:off x="250825" y="5805488"/>
            <a:ext cx="2592388" cy="431800"/>
          </a:xfrm>
          <a:prstGeom prst="rect">
            <a:avLst/>
          </a:prstGeom>
          <a:solidFill>
            <a:srgbClr val="AFD9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schemas</a:t>
            </a:r>
          </a:p>
        </p:txBody>
      </p:sp>
      <p:sp>
        <p:nvSpPr>
          <p:cNvPr id="817286" name="Rectangle 134"/>
          <p:cNvSpPr>
            <a:spLocks noChangeArrowheads="1"/>
          </p:cNvSpPr>
          <p:nvPr/>
        </p:nvSpPr>
        <p:spPr bwMode="auto">
          <a:xfrm>
            <a:off x="1151732" y="295275"/>
            <a:ext cx="972344" cy="276021"/>
          </a:xfrm>
          <a:prstGeom prst="rect">
            <a:avLst/>
          </a:prstGeom>
          <a:solidFill>
            <a:srgbClr val="5BB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mSM</a:t>
            </a:r>
          </a:p>
        </p:txBody>
      </p:sp>
      <p:sp>
        <p:nvSpPr>
          <p:cNvPr id="817287" name="Rectangle 135"/>
          <p:cNvSpPr>
            <a:spLocks noChangeArrowheads="1"/>
          </p:cNvSpPr>
          <p:nvPr/>
        </p:nvSpPr>
        <p:spPr bwMode="auto">
          <a:xfrm>
            <a:off x="179388" y="295275"/>
            <a:ext cx="972344" cy="276021"/>
          </a:xfrm>
          <a:prstGeom prst="rect">
            <a:avLst/>
          </a:prstGeom>
          <a:solidFill>
            <a:srgbClr val="FFB9B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mM</a:t>
            </a:r>
          </a:p>
        </p:txBody>
      </p:sp>
      <p:sp>
        <p:nvSpPr>
          <p:cNvPr id="817288" name="Rectangle 136"/>
          <p:cNvSpPr>
            <a:spLocks noChangeArrowheads="1"/>
          </p:cNvSpPr>
          <p:nvPr/>
        </p:nvSpPr>
        <p:spPr bwMode="auto">
          <a:xfrm>
            <a:off x="1151732" y="571736"/>
            <a:ext cx="972344" cy="276021"/>
          </a:xfrm>
          <a:prstGeom prst="rect">
            <a:avLst/>
          </a:prstGeom>
          <a:solidFill>
            <a:srgbClr val="AFD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SM</a:t>
            </a:r>
          </a:p>
        </p:txBody>
      </p:sp>
      <p:sp>
        <p:nvSpPr>
          <p:cNvPr id="817289" name="Rectangle 137"/>
          <p:cNvSpPr>
            <a:spLocks noChangeArrowheads="1"/>
          </p:cNvSpPr>
          <p:nvPr/>
        </p:nvSpPr>
        <p:spPr bwMode="auto">
          <a:xfrm>
            <a:off x="179388" y="571736"/>
            <a:ext cx="972344" cy="276021"/>
          </a:xfrm>
          <a:prstGeom prst="rect">
            <a:avLst/>
          </a:prstGeom>
          <a:solidFill>
            <a:srgbClr val="FFD5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</a:t>
            </a:r>
          </a:p>
        </p:txBody>
      </p:sp>
      <p:sp>
        <p:nvSpPr>
          <p:cNvPr id="817292" name="Oval 140"/>
          <p:cNvSpPr>
            <a:spLocks noChangeArrowheads="1"/>
          </p:cNvSpPr>
          <p:nvPr/>
        </p:nvSpPr>
        <p:spPr bwMode="auto">
          <a:xfrm>
            <a:off x="1042988" y="188913"/>
            <a:ext cx="1225550" cy="693737"/>
          </a:xfrm>
          <a:prstGeom prst="ellipse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7293" name="Rectangle 141"/>
          <p:cNvSpPr>
            <a:spLocks noChangeArrowheads="1"/>
          </p:cNvSpPr>
          <p:nvPr/>
        </p:nvSpPr>
        <p:spPr bwMode="auto">
          <a:xfrm>
            <a:off x="6732588" y="1484313"/>
            <a:ext cx="12954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>
                <a:latin typeface="Arial" charset="0"/>
              </a:rPr>
              <a:t>Employees</a:t>
            </a:r>
          </a:p>
        </p:txBody>
      </p:sp>
      <p:sp>
        <p:nvSpPr>
          <p:cNvPr id="817294" name="Rectangle 142"/>
          <p:cNvSpPr>
            <a:spLocks noChangeArrowheads="1"/>
          </p:cNvSpPr>
          <p:nvPr/>
        </p:nvSpPr>
        <p:spPr bwMode="auto">
          <a:xfrm>
            <a:off x="6732588" y="2781300"/>
            <a:ext cx="12954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>
                <a:latin typeface="Arial" charset="0"/>
              </a:rPr>
              <a:t>Departments</a:t>
            </a:r>
          </a:p>
        </p:txBody>
      </p:sp>
      <p:sp>
        <p:nvSpPr>
          <p:cNvPr id="817295" name="AutoShape 143"/>
          <p:cNvSpPr>
            <a:spLocks noChangeArrowheads="1"/>
          </p:cNvSpPr>
          <p:nvPr/>
        </p:nvSpPr>
        <p:spPr bwMode="auto">
          <a:xfrm>
            <a:off x="7199313" y="2205038"/>
            <a:ext cx="360362" cy="360362"/>
          </a:xfrm>
          <a:prstGeom prst="diamond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17296" name="AutoShape 144"/>
          <p:cNvCxnSpPr>
            <a:cxnSpLocks noChangeShapeType="1"/>
            <a:stCxn id="817293" idx="2"/>
            <a:endCxn id="817295" idx="0"/>
          </p:cNvCxnSpPr>
          <p:nvPr/>
        </p:nvCxnSpPr>
        <p:spPr bwMode="auto">
          <a:xfrm>
            <a:off x="7380288" y="1989138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817297" name="AutoShape 145"/>
          <p:cNvCxnSpPr>
            <a:cxnSpLocks noChangeShapeType="1"/>
            <a:stCxn id="817295" idx="2"/>
            <a:endCxn id="817294" idx="0"/>
          </p:cNvCxnSpPr>
          <p:nvPr/>
        </p:nvCxnSpPr>
        <p:spPr bwMode="auto">
          <a:xfrm>
            <a:off x="7380288" y="2565400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817298" name="Oval 146"/>
          <p:cNvSpPr>
            <a:spLocks noChangeArrowheads="1"/>
          </p:cNvSpPr>
          <p:nvPr/>
        </p:nvSpPr>
        <p:spPr bwMode="auto">
          <a:xfrm>
            <a:off x="1692275" y="4437063"/>
            <a:ext cx="1079500" cy="360362"/>
          </a:xfrm>
          <a:prstGeom prst="ellipse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17299" name="AutoShape 147"/>
          <p:cNvCxnSpPr>
            <a:cxnSpLocks noChangeShapeType="1"/>
            <a:stCxn id="817298" idx="7"/>
            <a:endCxn id="817293" idx="1"/>
          </p:cNvCxnSpPr>
          <p:nvPr/>
        </p:nvCxnSpPr>
        <p:spPr bwMode="auto">
          <a:xfrm flipV="1">
            <a:off x="2613025" y="1736725"/>
            <a:ext cx="4119563" cy="2740025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17300" name="Oval 148"/>
          <p:cNvSpPr>
            <a:spLocks noChangeArrowheads="1"/>
          </p:cNvSpPr>
          <p:nvPr/>
        </p:nvSpPr>
        <p:spPr bwMode="auto">
          <a:xfrm>
            <a:off x="1692275" y="4724400"/>
            <a:ext cx="1150938" cy="360363"/>
          </a:xfrm>
          <a:prstGeom prst="ellipse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17301" name="AutoShape 149"/>
          <p:cNvCxnSpPr>
            <a:cxnSpLocks noChangeShapeType="1"/>
            <a:stCxn id="817300" idx="7"/>
            <a:endCxn id="817294" idx="1"/>
          </p:cNvCxnSpPr>
          <p:nvPr/>
        </p:nvCxnSpPr>
        <p:spPr bwMode="auto">
          <a:xfrm flipV="1">
            <a:off x="2674938" y="3033713"/>
            <a:ext cx="4057650" cy="1730375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17302" name="Line 150"/>
          <p:cNvSpPr>
            <a:spLocks noChangeShapeType="1"/>
          </p:cNvSpPr>
          <p:nvPr/>
        </p:nvSpPr>
        <p:spPr bwMode="auto">
          <a:xfrm>
            <a:off x="8027988" y="16287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7303" name="Oval 151"/>
          <p:cNvSpPr>
            <a:spLocks noChangeArrowheads="1"/>
          </p:cNvSpPr>
          <p:nvPr/>
        </p:nvSpPr>
        <p:spPr bwMode="auto">
          <a:xfrm>
            <a:off x="8243888" y="1557338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7304" name="Text Box 152"/>
          <p:cNvSpPr txBox="1">
            <a:spLocks noChangeArrowheads="1"/>
          </p:cNvSpPr>
          <p:nvPr/>
        </p:nvSpPr>
        <p:spPr bwMode="auto">
          <a:xfrm>
            <a:off x="8172450" y="1268413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EmpNo</a:t>
            </a:r>
            <a:endParaRPr lang="it-IT"/>
          </a:p>
        </p:txBody>
      </p:sp>
      <p:sp>
        <p:nvSpPr>
          <p:cNvPr id="817305" name="Oval 153"/>
          <p:cNvSpPr>
            <a:spLocks noChangeArrowheads="1"/>
          </p:cNvSpPr>
          <p:nvPr/>
        </p:nvSpPr>
        <p:spPr bwMode="auto">
          <a:xfrm>
            <a:off x="4284663" y="4365625"/>
            <a:ext cx="1150937" cy="360363"/>
          </a:xfrm>
          <a:prstGeom prst="ellipse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17306" name="AutoShape 154"/>
          <p:cNvCxnSpPr>
            <a:cxnSpLocks noChangeShapeType="1"/>
            <a:endCxn id="817303" idx="3"/>
          </p:cNvCxnSpPr>
          <p:nvPr/>
        </p:nvCxnSpPr>
        <p:spPr bwMode="auto">
          <a:xfrm flipV="1">
            <a:off x="5086350" y="1679575"/>
            <a:ext cx="3178175" cy="2687638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17307" name="Oval 155"/>
          <p:cNvSpPr>
            <a:spLocks noChangeArrowheads="1"/>
          </p:cNvSpPr>
          <p:nvPr/>
        </p:nvSpPr>
        <p:spPr bwMode="auto">
          <a:xfrm>
            <a:off x="8243888" y="1773238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7308" name="Text Box 156"/>
          <p:cNvSpPr txBox="1">
            <a:spLocks noChangeArrowheads="1"/>
          </p:cNvSpPr>
          <p:nvPr/>
        </p:nvSpPr>
        <p:spPr bwMode="auto">
          <a:xfrm>
            <a:off x="8172450" y="1773238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Name</a:t>
            </a:r>
            <a:endParaRPr lang="it-IT"/>
          </a:p>
        </p:txBody>
      </p:sp>
      <p:sp>
        <p:nvSpPr>
          <p:cNvPr id="817309" name="Line 157"/>
          <p:cNvSpPr>
            <a:spLocks noChangeShapeType="1"/>
          </p:cNvSpPr>
          <p:nvPr/>
        </p:nvSpPr>
        <p:spPr bwMode="auto">
          <a:xfrm>
            <a:off x="8027988" y="18446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7310" name="Line 158"/>
          <p:cNvSpPr>
            <a:spLocks noChangeShapeType="1"/>
          </p:cNvSpPr>
          <p:nvPr/>
        </p:nvSpPr>
        <p:spPr bwMode="auto">
          <a:xfrm>
            <a:off x="8027988" y="29083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7311" name="Oval 159"/>
          <p:cNvSpPr>
            <a:spLocks noChangeArrowheads="1"/>
          </p:cNvSpPr>
          <p:nvPr/>
        </p:nvSpPr>
        <p:spPr bwMode="auto">
          <a:xfrm>
            <a:off x="8243888" y="2836863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7312" name="Text Box 160"/>
          <p:cNvSpPr txBox="1">
            <a:spLocks noChangeArrowheads="1"/>
          </p:cNvSpPr>
          <p:nvPr/>
        </p:nvSpPr>
        <p:spPr bwMode="auto">
          <a:xfrm>
            <a:off x="8172450" y="2547938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Name</a:t>
            </a:r>
            <a:endParaRPr lang="it-IT"/>
          </a:p>
        </p:txBody>
      </p:sp>
      <p:sp>
        <p:nvSpPr>
          <p:cNvPr id="817313" name="Oval 161"/>
          <p:cNvSpPr>
            <a:spLocks noChangeArrowheads="1"/>
          </p:cNvSpPr>
          <p:nvPr/>
        </p:nvSpPr>
        <p:spPr bwMode="auto">
          <a:xfrm>
            <a:off x="8243888" y="3052763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7314" name="Text Box 162"/>
          <p:cNvSpPr txBox="1">
            <a:spLocks noChangeArrowheads="1"/>
          </p:cNvSpPr>
          <p:nvPr/>
        </p:nvSpPr>
        <p:spPr bwMode="auto">
          <a:xfrm>
            <a:off x="8027988" y="3213100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Address</a:t>
            </a:r>
            <a:endParaRPr lang="it-IT"/>
          </a:p>
        </p:txBody>
      </p:sp>
      <p:sp>
        <p:nvSpPr>
          <p:cNvPr id="817315" name="Line 163"/>
          <p:cNvSpPr>
            <a:spLocks noChangeShapeType="1"/>
          </p:cNvSpPr>
          <p:nvPr/>
        </p:nvSpPr>
        <p:spPr bwMode="auto">
          <a:xfrm>
            <a:off x="8027988" y="31242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2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73A3-5FF5-4D2C-823E-2CEF5D8F9124}" type="slidenum">
              <a:rPr lang="it-IT"/>
              <a:pPr/>
              <a:t>27</a:t>
            </a:fld>
            <a:endParaRPr lang="it-IT"/>
          </a:p>
        </p:txBody>
      </p:sp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Repository, generation and use</a:t>
            </a:r>
          </a:p>
        </p:txBody>
      </p:sp>
      <p:sp>
        <p:nvSpPr>
          <p:cNvPr id="815107" name="Line 3"/>
          <p:cNvSpPr>
            <a:spLocks noChangeShapeType="1"/>
          </p:cNvSpPr>
          <p:nvPr/>
        </p:nvSpPr>
        <p:spPr bwMode="auto">
          <a:xfrm flipV="1">
            <a:off x="1546225" y="1667571"/>
            <a:ext cx="1588" cy="300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5108" name="Line 4"/>
          <p:cNvSpPr>
            <a:spLocks noChangeShapeType="1"/>
          </p:cNvSpPr>
          <p:nvPr/>
        </p:nvSpPr>
        <p:spPr bwMode="auto">
          <a:xfrm>
            <a:off x="1517650" y="4681524"/>
            <a:ext cx="72517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5109" name="Text Box 5"/>
          <p:cNvSpPr txBox="1">
            <a:spLocks noChangeArrowheads="1"/>
          </p:cNvSpPr>
          <p:nvPr/>
        </p:nvSpPr>
        <p:spPr bwMode="auto">
          <a:xfrm>
            <a:off x="323850" y="2872248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</p:txBody>
      </p:sp>
      <p:sp>
        <p:nvSpPr>
          <p:cNvPr id="815110" name="Text Box 6"/>
          <p:cNvSpPr txBox="1">
            <a:spLocks noChangeArrowheads="1"/>
          </p:cNvSpPr>
          <p:nvPr/>
        </p:nvSpPr>
        <p:spPr bwMode="auto">
          <a:xfrm>
            <a:off x="179388" y="3891423"/>
            <a:ext cx="125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schema</a:t>
            </a:r>
          </a:p>
        </p:txBody>
      </p:sp>
      <p:sp>
        <p:nvSpPr>
          <p:cNvPr id="815111" name="Text Box 7"/>
          <p:cNvSpPr txBox="1">
            <a:spLocks noChangeArrowheads="1"/>
          </p:cNvSpPr>
          <p:nvPr/>
        </p:nvSpPr>
        <p:spPr bwMode="auto">
          <a:xfrm>
            <a:off x="5834063" y="4754549"/>
            <a:ext cx="1185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  <a:p>
            <a:pPr eaLnBrk="1" hangingPunct="1"/>
            <a:r>
              <a:rPr lang="en-US">
                <a:latin typeface="Arial" charset="0"/>
              </a:rPr>
              <a:t>generic</a:t>
            </a:r>
          </a:p>
        </p:txBody>
      </p:sp>
      <p:sp>
        <p:nvSpPr>
          <p:cNvPr id="815112" name="Text Box 8"/>
          <p:cNvSpPr txBox="1">
            <a:spLocks noChangeArrowheads="1"/>
          </p:cNvSpPr>
          <p:nvPr/>
        </p:nvSpPr>
        <p:spPr bwMode="auto">
          <a:xfrm>
            <a:off x="2555875" y="4752961"/>
            <a:ext cx="1201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  <a:p>
            <a:pPr eaLnBrk="1" hangingPunct="1"/>
            <a:r>
              <a:rPr lang="en-US">
                <a:latin typeface="Arial" charset="0"/>
              </a:rPr>
              <a:t>specific</a:t>
            </a:r>
          </a:p>
        </p:txBody>
      </p:sp>
      <p:sp>
        <p:nvSpPr>
          <p:cNvPr id="815113" name="Text Box 9"/>
          <p:cNvSpPr txBox="1">
            <a:spLocks noChangeArrowheads="1"/>
          </p:cNvSpPr>
          <p:nvPr/>
        </p:nvSpPr>
        <p:spPr bwMode="auto">
          <a:xfrm rot="16200000">
            <a:off x="442913" y="1865298"/>
            <a:ext cx="1412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i="1" dirty="0">
                <a:latin typeface="Arial" charset="0"/>
              </a:rPr>
              <a:t>description</a:t>
            </a:r>
          </a:p>
        </p:txBody>
      </p:sp>
      <p:sp>
        <p:nvSpPr>
          <p:cNvPr id="815114" name="Text Box 10"/>
          <p:cNvSpPr txBox="1">
            <a:spLocks noChangeArrowheads="1"/>
          </p:cNvSpPr>
          <p:nvPr/>
        </p:nvSpPr>
        <p:spPr bwMode="auto">
          <a:xfrm>
            <a:off x="7327900" y="4732324"/>
            <a:ext cx="17811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i="1">
                <a:latin typeface="Arial" charset="0"/>
              </a:rPr>
              <a:t>model</a:t>
            </a:r>
          </a:p>
          <a:p>
            <a:pPr algn="ctr" eaLnBrk="1" hangingPunct="1"/>
            <a:r>
              <a:rPr lang="en-US" sz="2000" i="1">
                <a:latin typeface="Arial" charset="0"/>
              </a:rPr>
              <a:t>independence</a:t>
            </a:r>
          </a:p>
        </p:txBody>
      </p:sp>
      <p:sp>
        <p:nvSpPr>
          <p:cNvPr id="815115" name="Rectangle 11"/>
          <p:cNvSpPr>
            <a:spLocks noChangeArrowheads="1"/>
          </p:cNvSpPr>
          <p:nvPr/>
        </p:nvSpPr>
        <p:spPr bwMode="auto">
          <a:xfrm>
            <a:off x="4797425" y="2684923"/>
            <a:ext cx="3240088" cy="995363"/>
          </a:xfrm>
          <a:prstGeom prst="rect">
            <a:avLst/>
          </a:prstGeom>
          <a:solidFill>
            <a:srgbClr val="5BB1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description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(mSM)</a:t>
            </a:r>
          </a:p>
        </p:txBody>
      </p:sp>
      <p:sp>
        <p:nvSpPr>
          <p:cNvPr id="815116" name="Rectangle 12"/>
          <p:cNvSpPr>
            <a:spLocks noChangeArrowheads="1"/>
          </p:cNvSpPr>
          <p:nvPr/>
        </p:nvSpPr>
        <p:spPr bwMode="auto">
          <a:xfrm>
            <a:off x="1557338" y="2684923"/>
            <a:ext cx="3240087" cy="995363"/>
          </a:xfrm>
          <a:prstGeom prst="rect">
            <a:avLst/>
          </a:prstGeom>
          <a:solidFill>
            <a:srgbClr val="FFB9B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Model descriptions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(mM)</a:t>
            </a:r>
          </a:p>
        </p:txBody>
      </p:sp>
      <p:sp>
        <p:nvSpPr>
          <p:cNvPr id="815117" name="Rectangle 13"/>
          <p:cNvSpPr>
            <a:spLocks noChangeArrowheads="1"/>
          </p:cNvSpPr>
          <p:nvPr/>
        </p:nvSpPr>
        <p:spPr bwMode="auto">
          <a:xfrm>
            <a:off x="4797425" y="3681873"/>
            <a:ext cx="3240088" cy="995363"/>
          </a:xfrm>
          <a:prstGeom prst="rect">
            <a:avLst/>
          </a:prstGeom>
          <a:solidFill>
            <a:srgbClr val="AFD9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schemas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(SM)</a:t>
            </a:r>
          </a:p>
        </p:txBody>
      </p:sp>
      <p:sp>
        <p:nvSpPr>
          <p:cNvPr id="815118" name="Rectangle 14"/>
          <p:cNvSpPr>
            <a:spLocks noChangeArrowheads="1"/>
          </p:cNvSpPr>
          <p:nvPr/>
        </p:nvSpPr>
        <p:spPr bwMode="auto">
          <a:xfrm>
            <a:off x="1557338" y="3681873"/>
            <a:ext cx="3240087" cy="995363"/>
          </a:xfrm>
          <a:prstGeom prst="rect">
            <a:avLst/>
          </a:prstGeom>
          <a:solidFill>
            <a:srgbClr val="FFD5D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Model specific schemas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(M)</a:t>
            </a:r>
          </a:p>
        </p:txBody>
      </p:sp>
      <p:sp>
        <p:nvSpPr>
          <p:cNvPr id="815121" name="Text Box 17"/>
          <p:cNvSpPr txBox="1">
            <a:spLocks noChangeArrowheads="1"/>
          </p:cNvSpPr>
          <p:nvPr/>
        </p:nvSpPr>
        <p:spPr bwMode="auto">
          <a:xfrm>
            <a:off x="409575" y="4907423"/>
            <a:ext cx="777875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data</a:t>
            </a:r>
          </a:p>
        </p:txBody>
      </p:sp>
      <p:sp>
        <p:nvSpPr>
          <p:cNvPr id="815122" name="AutoShape 18"/>
          <p:cNvSpPr>
            <a:spLocks noChangeArrowheads="1"/>
          </p:cNvSpPr>
          <p:nvPr/>
        </p:nvSpPr>
        <p:spPr bwMode="auto">
          <a:xfrm rot="10800000">
            <a:off x="6011863" y="3924761"/>
            <a:ext cx="3024187" cy="1008062"/>
          </a:xfrm>
          <a:prstGeom prst="wedgeRoundRectCallout">
            <a:avLst>
              <a:gd name="adj1" fmla="val 47218"/>
              <a:gd name="adj2" fmla="val 112833"/>
              <a:gd name="adj3" fmla="val 16667"/>
            </a:avLst>
          </a:prstGeom>
          <a:solidFill>
            <a:srgbClr val="E1FFE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it-IT" sz="2000">
                <a:latin typeface="Arial" charset="0"/>
              </a:rPr>
              <a:t>Structure fixed, content provided by tool designers</a:t>
            </a:r>
          </a:p>
        </p:txBody>
      </p:sp>
      <p:sp>
        <p:nvSpPr>
          <p:cNvPr id="815123" name="AutoShape 19"/>
          <p:cNvSpPr>
            <a:spLocks noChangeArrowheads="1"/>
          </p:cNvSpPr>
          <p:nvPr/>
        </p:nvSpPr>
        <p:spPr bwMode="auto">
          <a:xfrm rot="10800000">
            <a:off x="5940425" y="5077286"/>
            <a:ext cx="3024188" cy="1008062"/>
          </a:xfrm>
          <a:prstGeom prst="wedgeRoundRectCallout">
            <a:avLst>
              <a:gd name="adj1" fmla="val 41338"/>
              <a:gd name="adj2" fmla="val 126690"/>
              <a:gd name="adj3" fmla="val 16667"/>
            </a:avLst>
          </a:prstGeom>
          <a:solidFill>
            <a:srgbClr val="E1FF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it-IT" sz="2000">
                <a:latin typeface="Arial" charset="0"/>
              </a:rPr>
              <a:t>Structure generated by the tool from the content of mSM</a:t>
            </a:r>
          </a:p>
        </p:txBody>
      </p:sp>
      <p:sp>
        <p:nvSpPr>
          <p:cNvPr id="815125" name="AutoShape 21"/>
          <p:cNvSpPr>
            <a:spLocks noChangeArrowheads="1"/>
          </p:cNvSpPr>
          <p:nvPr/>
        </p:nvSpPr>
        <p:spPr bwMode="auto">
          <a:xfrm rot="10800000">
            <a:off x="539750" y="3997786"/>
            <a:ext cx="3024188" cy="1008062"/>
          </a:xfrm>
          <a:prstGeom prst="wedgeRoundRectCallout">
            <a:avLst>
              <a:gd name="adj1" fmla="val -38088"/>
              <a:gd name="adj2" fmla="val 110944"/>
              <a:gd name="adj3" fmla="val 16667"/>
            </a:avLst>
          </a:prstGeom>
          <a:solidFill>
            <a:srgbClr val="E1FFE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it-IT" sz="2000">
                <a:latin typeface="Arial" charset="0"/>
              </a:rPr>
              <a:t>Structure fixed, content provided by model designers out of mSM</a:t>
            </a:r>
          </a:p>
        </p:txBody>
      </p:sp>
      <p:sp>
        <p:nvSpPr>
          <p:cNvPr id="815126" name="AutoShape 22"/>
          <p:cNvSpPr>
            <a:spLocks noChangeArrowheads="1"/>
          </p:cNvSpPr>
          <p:nvPr/>
        </p:nvSpPr>
        <p:spPr bwMode="auto">
          <a:xfrm rot="10800000">
            <a:off x="611188" y="5005848"/>
            <a:ext cx="3024187" cy="1008063"/>
          </a:xfrm>
          <a:prstGeom prst="wedgeRoundRectCallout">
            <a:avLst>
              <a:gd name="adj1" fmla="val -34255"/>
              <a:gd name="adj2" fmla="val 116611"/>
              <a:gd name="adj3" fmla="val 16667"/>
            </a:avLst>
          </a:prstGeom>
          <a:solidFill>
            <a:srgbClr val="E1FF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it-IT" sz="2000">
                <a:latin typeface="Arial" charset="0"/>
              </a:rPr>
              <a:t>Structure generated by the tool from the content of mM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5115" grpId="0" animBg="1"/>
      <p:bldP spid="815117" grpId="0" animBg="1"/>
      <p:bldP spid="815118" grpId="0" animBg="1"/>
      <p:bldP spid="815122" grpId="0" animBg="1"/>
      <p:bldP spid="815122" grpId="1" animBg="1"/>
      <p:bldP spid="815123" grpId="0" animBg="1"/>
      <p:bldP spid="815123" grpId="1" animBg="1"/>
      <p:bldP spid="815125" grpId="0" animBg="1"/>
      <p:bldP spid="815125" grpId="1" animBg="1"/>
      <p:bldP spid="815126" grpId="0" animBg="1"/>
      <p:bldP spid="815126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0F5A-8419-4D37-9A8C-2287BA66441C}" type="slidenum">
              <a:rPr lang="it-IT"/>
              <a:pPr/>
              <a:t>28</a:t>
            </a:fld>
            <a:endParaRPr lang="it-IT"/>
          </a:p>
        </p:txBody>
      </p:sp>
      <p:sp>
        <p:nvSpPr>
          <p:cNvPr id="82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Translations</a:t>
            </a:r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translations are written in a variant of Datalog, with OID </a:t>
            </a:r>
            <a:r>
              <a:rPr lang="en-US" dirty="0" smtClean="0"/>
              <a:t>invention</a:t>
            </a:r>
          </a:p>
          <a:p>
            <a:pPr lvl="0"/>
            <a:r>
              <a:rPr lang="en-US" dirty="0" smtClean="0"/>
              <a:t>A basic translation</a:t>
            </a:r>
          </a:p>
          <a:p>
            <a:pPr lvl="1"/>
            <a:r>
              <a:rPr lang="en-US" dirty="0" smtClean="0"/>
              <a:t>From OR model to the relational model</a:t>
            </a:r>
          </a:p>
          <a:p>
            <a:pPr lvl="2"/>
            <a:r>
              <a:rPr lang="en-US" dirty="0" smtClean="0"/>
              <a:t>a table for each typed table</a:t>
            </a:r>
          </a:p>
          <a:p>
            <a:pPr lvl="2"/>
            <a:r>
              <a:rPr lang="en-US" dirty="0" smtClean="0"/>
              <a:t>a column for each attribute</a:t>
            </a:r>
          </a:p>
          <a:p>
            <a:pPr lvl="2"/>
            <a:r>
              <a:rPr lang="en-US" dirty="0" smtClean="0"/>
              <a:t>an identifier for each typed table </a:t>
            </a:r>
          </a:p>
          <a:p>
            <a:pPr lvl="2"/>
            <a:r>
              <a:rPr lang="en-US" dirty="0" smtClean="0"/>
              <a:t>a foreign key for each reference</a:t>
            </a:r>
          </a:p>
          <a:p>
            <a:pPr lvl="1">
              <a:buNone/>
            </a:pPr>
            <a:r>
              <a:rPr lang="en-US" dirty="0" smtClean="0"/>
              <a:t>      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28"/>
          <p:cNvSpPr/>
          <p:nvPr/>
        </p:nvSpPr>
        <p:spPr bwMode="auto">
          <a:xfrm>
            <a:off x="1000100" y="2071678"/>
            <a:ext cx="1714512" cy="135732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52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B4B9-7B63-4D52-B0C9-7FB6C81BFF37}" type="slidenum">
              <a:rPr lang="it-IT"/>
              <a:pPr/>
              <a:t>29</a:t>
            </a:fld>
            <a:endParaRPr lang="it-IT"/>
          </a:p>
        </p:txBody>
      </p:sp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 basic translation application</a:t>
            </a:r>
          </a:p>
        </p:txBody>
      </p:sp>
      <p:graphicFrame>
        <p:nvGraphicFramePr>
          <p:cNvPr id="612825" name="Group 473"/>
          <p:cNvGraphicFramePr>
            <a:graphicFrameLocks noGrp="1"/>
          </p:cNvGraphicFramePr>
          <p:nvPr>
            <p:ph sz="half" idx="1"/>
          </p:nvPr>
        </p:nvGraphicFramePr>
        <p:xfrm>
          <a:off x="5572132" y="3786190"/>
          <a:ext cx="2705126" cy="670560"/>
        </p:xfrm>
        <a:graphic>
          <a:graphicData uri="http://schemas.openxmlformats.org/drawingml/2006/table">
            <a:tbl>
              <a:tblPr/>
              <a:tblGrid>
                <a:gridCol w="902488"/>
                <a:gridCol w="802506"/>
                <a:gridCol w="1000132"/>
              </a:tblGrid>
              <a:tr h="32543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Departments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Address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2504" name="Text Box 152"/>
          <p:cNvSpPr txBox="1">
            <a:spLocks noChangeArrowheads="1"/>
          </p:cNvSpPr>
          <p:nvPr/>
        </p:nvSpPr>
        <p:spPr bwMode="auto">
          <a:xfrm>
            <a:off x="642910" y="2643182"/>
            <a:ext cx="12207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dirty="0" smtClean="0">
                <a:latin typeface="Arial" charset="0"/>
              </a:rPr>
              <a:t>ID</a:t>
            </a:r>
            <a:endParaRPr lang="it-IT" dirty="0"/>
          </a:p>
        </p:txBody>
      </p:sp>
      <p:sp>
        <p:nvSpPr>
          <p:cNvPr id="612699" name="Text Box 347"/>
          <p:cNvSpPr txBox="1">
            <a:spLocks noChangeArrowheads="1"/>
          </p:cNvSpPr>
          <p:nvPr/>
        </p:nvSpPr>
        <p:spPr bwMode="auto">
          <a:xfrm>
            <a:off x="785786" y="3000372"/>
            <a:ext cx="1220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dirty="0">
                <a:latin typeface="Arial" charset="0"/>
              </a:rPr>
              <a:t>Name</a:t>
            </a:r>
            <a:endParaRPr lang="it-IT" dirty="0"/>
          </a:p>
        </p:txBody>
      </p:sp>
      <p:graphicFrame>
        <p:nvGraphicFramePr>
          <p:cNvPr id="612907" name="Group 555"/>
          <p:cNvGraphicFramePr>
            <a:graphicFrameLocks noGrp="1"/>
          </p:cNvGraphicFramePr>
          <p:nvPr>
            <p:ph sz="half" idx="2"/>
          </p:nvPr>
        </p:nvGraphicFramePr>
        <p:xfrm>
          <a:off x="5072066" y="2428868"/>
          <a:ext cx="3519488" cy="757238"/>
        </p:xfrm>
        <a:graphic>
          <a:graphicData uri="http://schemas.openxmlformats.org/drawingml/2006/table">
            <a:tbl>
              <a:tblPr/>
              <a:tblGrid>
                <a:gridCol w="1173163"/>
                <a:gridCol w="1173162"/>
                <a:gridCol w="1173163"/>
              </a:tblGrid>
              <a:tr h="37941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Employees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Last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Dept_ID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2916" name="AutoShape 564"/>
          <p:cNvSpPr>
            <a:spLocks noChangeArrowheads="1"/>
          </p:cNvSpPr>
          <p:nvPr/>
        </p:nvSpPr>
        <p:spPr bwMode="auto">
          <a:xfrm>
            <a:off x="3635375" y="3141663"/>
            <a:ext cx="936625" cy="358775"/>
          </a:xfrm>
          <a:prstGeom prst="rightArrow">
            <a:avLst>
              <a:gd name="adj1" fmla="val 50000"/>
              <a:gd name="adj2" fmla="val 652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" name="CasellaDiTesto 27"/>
          <p:cNvSpPr txBox="1"/>
          <p:nvPr/>
        </p:nvSpPr>
        <p:spPr>
          <a:xfrm>
            <a:off x="1092669" y="2138282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Employees</a:t>
            </a:r>
            <a:endParaRPr lang="it-IT" dirty="0"/>
          </a:p>
        </p:txBody>
      </p:sp>
      <p:grpSp>
        <p:nvGrpSpPr>
          <p:cNvPr id="2" name="Gruppo 33"/>
          <p:cNvGrpSpPr/>
          <p:nvPr/>
        </p:nvGrpSpPr>
        <p:grpSpPr>
          <a:xfrm>
            <a:off x="500034" y="4357694"/>
            <a:ext cx="2428892" cy="1785950"/>
            <a:chOff x="642910" y="3929066"/>
            <a:chExt cx="2428892" cy="1785950"/>
          </a:xfrm>
        </p:grpSpPr>
        <p:grpSp>
          <p:nvGrpSpPr>
            <p:cNvPr id="3" name="Gruppo 32"/>
            <p:cNvGrpSpPr/>
            <p:nvPr/>
          </p:nvGrpSpPr>
          <p:grpSpPr>
            <a:xfrm>
              <a:off x="785786" y="3929066"/>
              <a:ext cx="2286016" cy="1785950"/>
              <a:chOff x="785786" y="3929066"/>
              <a:chExt cx="2286016" cy="1785950"/>
            </a:xfrm>
          </p:grpSpPr>
          <p:sp>
            <p:nvSpPr>
              <p:cNvPr id="30" name="Rettangolo 29"/>
              <p:cNvSpPr/>
              <p:nvPr/>
            </p:nvSpPr>
            <p:spPr bwMode="auto">
              <a:xfrm>
                <a:off x="1000100" y="3929066"/>
                <a:ext cx="2000264" cy="178595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12837" name="Text Box 485"/>
              <p:cNvSpPr txBox="1">
                <a:spLocks noChangeArrowheads="1"/>
              </p:cNvSpPr>
              <p:nvPr/>
            </p:nvSpPr>
            <p:spPr bwMode="auto">
              <a:xfrm>
                <a:off x="785786" y="4910150"/>
                <a:ext cx="1220787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1400" dirty="0">
                    <a:latin typeface="Arial" charset="0"/>
                  </a:rPr>
                  <a:t>Name</a:t>
                </a:r>
                <a:endParaRPr lang="it-IT" dirty="0"/>
              </a:p>
            </p:txBody>
          </p:sp>
          <p:sp>
            <p:nvSpPr>
              <p:cNvPr id="612838" name="Text Box 486"/>
              <p:cNvSpPr txBox="1">
                <a:spLocks noChangeArrowheads="1"/>
              </p:cNvSpPr>
              <p:nvPr/>
            </p:nvSpPr>
            <p:spPr bwMode="auto">
              <a:xfrm>
                <a:off x="857224" y="5337191"/>
                <a:ext cx="1222375" cy="306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1400" dirty="0">
                    <a:latin typeface="Arial" charset="0"/>
                  </a:rPr>
                  <a:t>Address</a:t>
                </a:r>
                <a:endParaRPr lang="it-IT" dirty="0"/>
              </a:p>
            </p:txBody>
          </p:sp>
          <p:sp>
            <p:nvSpPr>
              <p:cNvPr id="31" name="CasellaDiTesto 30"/>
              <p:cNvSpPr txBox="1"/>
              <p:nvPr/>
            </p:nvSpPr>
            <p:spPr>
              <a:xfrm>
                <a:off x="1071538" y="4000504"/>
                <a:ext cx="20002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err="1" smtClean="0"/>
                  <a:t>Departments</a:t>
                </a:r>
                <a:endParaRPr lang="it-IT" dirty="0"/>
              </a:p>
            </p:txBody>
          </p:sp>
        </p:grpSp>
        <p:sp>
          <p:nvSpPr>
            <p:cNvPr id="32" name="Text Box 152"/>
            <p:cNvSpPr txBox="1">
              <a:spLocks noChangeArrowheads="1"/>
            </p:cNvSpPr>
            <p:nvPr/>
          </p:nvSpPr>
          <p:spPr bwMode="auto">
            <a:xfrm>
              <a:off x="642910" y="4549983"/>
              <a:ext cx="122078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400" dirty="0" smtClean="0">
                  <a:latin typeface="Arial" charset="0"/>
                </a:rPr>
                <a:t>ID</a:t>
              </a:r>
              <a:endParaRPr lang="it-IT" dirty="0"/>
            </a:p>
          </p:txBody>
        </p:sp>
      </p:grpSp>
      <p:cxnSp>
        <p:nvCxnSpPr>
          <p:cNvPr id="36" name="Connettore 2 35"/>
          <p:cNvCxnSpPr>
            <a:stCxn id="29" idx="2"/>
            <a:endCxn id="30" idx="0"/>
          </p:cNvCxnSpPr>
          <p:nvPr/>
        </p:nvCxnSpPr>
        <p:spPr bwMode="auto">
          <a:xfrm rot="5400000">
            <a:off x="1393009" y="3893347"/>
            <a:ext cx="92869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78DE0-404B-4DAA-821A-3AEFF404BF58}" type="slidenum">
              <a:rPr lang="it-IT"/>
              <a:pPr/>
              <a:t>3</a:t>
            </a:fld>
            <a:endParaRPr lang="it-IT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wider perspective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(Generic) Model Management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  <a:p>
            <a:pPr lvl="1"/>
            <a:r>
              <a:rPr lang="en-US" dirty="0"/>
              <a:t>A proposal by Bernstein et al (2000 +)</a:t>
            </a:r>
          </a:p>
          <a:p>
            <a:pPr lvl="1"/>
            <a:r>
              <a:rPr lang="en-US" dirty="0"/>
              <a:t>Includes a set of operators on </a:t>
            </a:r>
          </a:p>
          <a:p>
            <a:pPr lvl="2"/>
            <a:r>
              <a:rPr lang="en-US" dirty="0"/>
              <a:t>schemas and </a:t>
            </a:r>
            <a:r>
              <a:rPr lang="en-US" dirty="0" smtClean="0"/>
              <a:t>mappings </a:t>
            </a:r>
            <a:r>
              <a:rPr lang="en-US" dirty="0"/>
              <a:t>between </a:t>
            </a:r>
            <a:r>
              <a:rPr lang="en-US" dirty="0" smtClean="0"/>
              <a:t>schemas</a:t>
            </a:r>
          </a:p>
          <a:p>
            <a:pPr lvl="1"/>
            <a:r>
              <a:rPr lang="en-US" dirty="0" smtClean="0"/>
              <a:t>The main operators</a:t>
            </a:r>
          </a:p>
          <a:p>
            <a:pPr lvl="2"/>
            <a:r>
              <a:rPr lang="en-US" dirty="0" smtClean="0"/>
              <a:t>Match</a:t>
            </a:r>
          </a:p>
          <a:p>
            <a:pPr lvl="2"/>
            <a:r>
              <a:rPr lang="en-US" dirty="0" smtClean="0"/>
              <a:t>Merge</a:t>
            </a:r>
          </a:p>
          <a:p>
            <a:pPr lvl="2"/>
            <a:r>
              <a:rPr lang="en-US" dirty="0" smtClean="0"/>
              <a:t>Diff</a:t>
            </a:r>
          </a:p>
          <a:p>
            <a:pPr lvl="2"/>
            <a:r>
              <a:rPr lang="en-US" dirty="0" smtClean="0"/>
              <a:t>ModelGen (=schema translation)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C13C-FB5A-43BB-8537-32029923C9D7}" type="slidenum">
              <a:rPr lang="it-IT"/>
              <a:pPr/>
              <a:t>30</a:t>
            </a:fld>
            <a:endParaRPr lang="it-IT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basic translation (in supermodel terms)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From </a:t>
            </a:r>
            <a:r>
              <a:rPr lang="en-US" dirty="0" smtClean="0">
                <a:solidFill>
                  <a:schemeClr val="accent2"/>
                </a:solidFill>
              </a:rPr>
              <a:t>OR </a:t>
            </a:r>
            <a:r>
              <a:rPr lang="en-US" dirty="0">
                <a:solidFill>
                  <a:schemeClr val="accent2"/>
                </a:solidFill>
              </a:rPr>
              <a:t>model to the relational model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an aggregation </a:t>
            </a:r>
            <a:r>
              <a:rPr lang="en-US" dirty="0" smtClean="0">
                <a:solidFill>
                  <a:schemeClr val="accent2"/>
                </a:solidFill>
              </a:rPr>
              <a:t>for each abstract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>
                <a:solidFill>
                  <a:schemeClr val="accent2"/>
                </a:solidFill>
              </a:rPr>
              <a:t>a </a:t>
            </a:r>
            <a:r>
              <a:rPr lang="en-US" dirty="0" smtClean="0">
                <a:solidFill>
                  <a:schemeClr val="accent2"/>
                </a:solidFill>
              </a:rPr>
              <a:t>lexical </a:t>
            </a:r>
            <a:r>
              <a:rPr lang="en-US" dirty="0">
                <a:solidFill>
                  <a:schemeClr val="accent2"/>
                </a:solidFill>
              </a:rPr>
              <a:t>of the aggregation for each </a:t>
            </a:r>
            <a:r>
              <a:rPr lang="en-US" dirty="0" smtClean="0">
                <a:solidFill>
                  <a:schemeClr val="accent2"/>
                </a:solidFill>
              </a:rPr>
              <a:t>lexical </a:t>
            </a:r>
            <a:r>
              <a:rPr lang="en-US" dirty="0">
                <a:solidFill>
                  <a:schemeClr val="accent2"/>
                </a:solidFill>
              </a:rPr>
              <a:t>of abstract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for </a:t>
            </a:r>
            <a:r>
              <a:rPr lang="en-US" dirty="0" smtClean="0">
                <a:solidFill>
                  <a:schemeClr val="accent2"/>
                </a:solidFill>
              </a:rPr>
              <a:t>each abstract attribute …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…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79588" name="Rectangle 4"/>
          <p:cNvSpPr>
            <a:spLocks noChangeArrowheads="1"/>
          </p:cNvSpPr>
          <p:nvPr/>
        </p:nvSpPr>
        <p:spPr bwMode="auto">
          <a:xfrm>
            <a:off x="754408" y="143353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Arial" charset="0"/>
              </a:rPr>
              <a:t>From </a:t>
            </a:r>
            <a:r>
              <a:rPr lang="en-US" sz="2000" dirty="0" smtClean="0">
                <a:latin typeface="Arial" charset="0"/>
              </a:rPr>
              <a:t>OR model </a:t>
            </a:r>
            <a:r>
              <a:rPr lang="en-US" sz="2000" dirty="0">
                <a:latin typeface="Arial" charset="0"/>
              </a:rPr>
              <a:t>to the relational model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latin typeface="Arial" charset="0"/>
              </a:rPr>
              <a:t>a table for </a:t>
            </a:r>
            <a:r>
              <a:rPr lang="en-US" sz="2000" dirty="0" smtClean="0">
                <a:latin typeface="Arial" charset="0"/>
              </a:rPr>
              <a:t>each typed table</a:t>
            </a:r>
            <a:endParaRPr lang="en-US" sz="2000" dirty="0">
              <a:latin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latin typeface="Arial" charset="0"/>
              </a:rPr>
              <a:t>a column </a:t>
            </a:r>
            <a:r>
              <a:rPr lang="en-US" sz="2000" dirty="0" smtClean="0">
                <a:latin typeface="Arial" charset="0"/>
              </a:rPr>
              <a:t>for </a:t>
            </a:r>
            <a:r>
              <a:rPr lang="en-US" sz="2000" dirty="0">
                <a:latin typeface="Arial" charset="0"/>
              </a:rPr>
              <a:t>each attribute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 smtClean="0">
                <a:latin typeface="Arial" charset="0"/>
              </a:rPr>
              <a:t>for each reference …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 smtClean="0">
                <a:latin typeface="Arial" charset="0"/>
              </a:rPr>
              <a:t>…</a:t>
            </a:r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8" grpId="0" build="allAtOnce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B5E7-FB5B-4E96-A487-FD5FE4386338}" type="slidenum">
              <a:rPr lang="it-IT"/>
              <a:pPr/>
              <a:t>31</a:t>
            </a:fld>
            <a:endParaRPr lang="it-IT"/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"An aggregation </a:t>
            </a:r>
            <a:r>
              <a:rPr lang="en-US" dirty="0" smtClean="0"/>
              <a:t>for </a:t>
            </a:r>
            <a:r>
              <a:rPr lang="en-US" dirty="0"/>
              <a:t>each abstract"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1800" dirty="0" err="1" smtClean="0"/>
              <a:t>SM_Aggregation</a:t>
            </a:r>
            <a:r>
              <a:rPr lang="en-US" sz="1800" dirty="0" smtClean="0"/>
              <a:t>(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	OID: #aggregationOID_1(OID), </a:t>
            </a:r>
          </a:p>
          <a:p>
            <a:pPr>
              <a:buFontTx/>
              <a:buNone/>
            </a:pPr>
            <a:r>
              <a:rPr lang="en-US" sz="1800" dirty="0"/>
              <a:t>	Name: name)</a:t>
            </a:r>
          </a:p>
          <a:p>
            <a:pPr>
              <a:buFontTx/>
              <a:buNone/>
            </a:pPr>
            <a:r>
              <a:rPr lang="en-US" sz="1800" dirty="0">
                <a:sym typeface="Symbol" pitchFamily="18" charset="2"/>
              </a:rPr>
              <a:t> </a:t>
            </a:r>
          </a:p>
          <a:p>
            <a:pPr>
              <a:buFontTx/>
              <a:buNone/>
            </a:pPr>
            <a:r>
              <a:rPr lang="en-US" sz="1800" dirty="0" err="1"/>
              <a:t>SM_Abstract</a:t>
            </a:r>
            <a:r>
              <a:rPr lang="en-US" sz="1800" dirty="0"/>
              <a:t> ( </a:t>
            </a:r>
          </a:p>
          <a:p>
            <a:pPr>
              <a:buFontTx/>
              <a:buNone/>
            </a:pPr>
            <a:r>
              <a:rPr lang="en-US" sz="1800" dirty="0"/>
              <a:t>	OID: OID, </a:t>
            </a:r>
          </a:p>
          <a:p>
            <a:pPr>
              <a:buFontTx/>
              <a:buNone/>
            </a:pPr>
            <a:r>
              <a:rPr lang="en-US" sz="1800" dirty="0"/>
              <a:t>	Name: name ) ;</a:t>
            </a:r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B922-CB15-4C47-8909-47D44270CA8B}" type="slidenum">
              <a:rPr lang="it-IT"/>
              <a:pPr/>
              <a:t>32</a:t>
            </a:fld>
            <a:endParaRPr lang="it-IT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Datalog with OID invention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Datalog (informally):</a:t>
            </a:r>
          </a:p>
          <a:p>
            <a:pPr lvl="1"/>
            <a:r>
              <a:rPr lang="en-US" dirty="0"/>
              <a:t>a logic programming language with no function symbols and predicates that correspond to relations in a database</a:t>
            </a:r>
          </a:p>
          <a:p>
            <a:pPr lvl="1"/>
            <a:r>
              <a:rPr lang="en-US" dirty="0"/>
              <a:t>we use a non-positional notation</a:t>
            </a:r>
          </a:p>
          <a:p>
            <a:r>
              <a:rPr lang="en-US" dirty="0"/>
              <a:t>Datalog with OID invention:</a:t>
            </a:r>
          </a:p>
          <a:p>
            <a:pPr lvl="1"/>
            <a:r>
              <a:rPr lang="en-US" dirty="0"/>
              <a:t>an extension of Datalog that uses Skolem functions to generate new identifiers when needed</a:t>
            </a:r>
          </a:p>
          <a:p>
            <a:r>
              <a:rPr lang="en-US" dirty="0"/>
              <a:t>Skolem functions:</a:t>
            </a:r>
          </a:p>
          <a:p>
            <a:pPr lvl="1"/>
            <a:r>
              <a:rPr lang="en-US" dirty="0"/>
              <a:t>injective functions that generate "new" values (value that do not appear anywhere else); so different Skolem functions have disjoint ranges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15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D4BA-0DC1-4561-9975-88AF04CCE348}" type="slidenum">
              <a:rPr lang="it-IT"/>
              <a:pPr/>
              <a:t>33</a:t>
            </a:fld>
            <a:endParaRPr lang="it-IT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"An aggregation </a:t>
            </a:r>
            <a:r>
              <a:rPr lang="en-US" dirty="0" smtClean="0"/>
              <a:t>for </a:t>
            </a:r>
            <a:r>
              <a:rPr lang="en-US" dirty="0"/>
              <a:t>each abstract"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1800" dirty="0" smtClean="0"/>
              <a:t>SM_Aggregation (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	OID: #aggregationOID_1(OID), </a:t>
            </a:r>
          </a:p>
          <a:p>
            <a:pPr>
              <a:buFontTx/>
              <a:buNone/>
            </a:pPr>
            <a:r>
              <a:rPr lang="en-US" sz="1800" dirty="0"/>
              <a:t>	Name: n)</a:t>
            </a:r>
          </a:p>
          <a:p>
            <a:pPr>
              <a:buFontTx/>
              <a:buNone/>
            </a:pPr>
            <a:r>
              <a:rPr lang="en-US" sz="1800" dirty="0">
                <a:sym typeface="Symbol" pitchFamily="18" charset="2"/>
              </a:rPr>
              <a:t> </a:t>
            </a:r>
          </a:p>
          <a:p>
            <a:pPr>
              <a:buFontTx/>
              <a:buNone/>
            </a:pPr>
            <a:r>
              <a:rPr lang="en-US" sz="1800" dirty="0"/>
              <a:t>SM_Abstract ( </a:t>
            </a:r>
          </a:p>
          <a:p>
            <a:pPr>
              <a:buFontTx/>
              <a:buNone/>
            </a:pPr>
            <a:r>
              <a:rPr lang="en-US" sz="1800" dirty="0"/>
              <a:t>	OID: OID, </a:t>
            </a:r>
          </a:p>
          <a:p>
            <a:pPr>
              <a:buFontTx/>
              <a:buNone/>
            </a:pPr>
            <a:r>
              <a:rPr lang="en-US" sz="1800" dirty="0"/>
              <a:t>	Name: n ) ;</a:t>
            </a:r>
          </a:p>
        </p:txBody>
      </p:sp>
      <p:sp>
        <p:nvSpPr>
          <p:cNvPr id="5836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 dirty="0"/>
              <a:t>the value for the attribute </a:t>
            </a:r>
            <a:r>
              <a:rPr lang="en-US" sz="1800" dirty="0">
                <a:solidFill>
                  <a:schemeClr val="accent2"/>
                </a:solidFill>
              </a:rPr>
              <a:t>Name</a:t>
            </a:r>
            <a:r>
              <a:rPr lang="en-US" sz="1800" dirty="0"/>
              <a:t> is copied (by using variable </a:t>
            </a:r>
            <a:r>
              <a:rPr lang="en-US" sz="1800" dirty="0">
                <a:solidFill>
                  <a:srgbClr val="0000CC"/>
                </a:solidFill>
              </a:rPr>
              <a:t>n</a:t>
            </a:r>
            <a:r>
              <a:rPr lang="en-US" sz="1800" dirty="0"/>
              <a:t>)</a:t>
            </a:r>
          </a:p>
          <a:p>
            <a:r>
              <a:rPr lang="en-US" sz="1800" dirty="0"/>
              <a:t>the value for </a:t>
            </a:r>
            <a:r>
              <a:rPr lang="en-US" sz="1800" dirty="0">
                <a:solidFill>
                  <a:srgbClr val="A50021"/>
                </a:solidFill>
              </a:rPr>
              <a:t>OID</a:t>
            </a:r>
            <a:r>
              <a:rPr lang="en-US" sz="1800" dirty="0"/>
              <a:t> is "invented": a new value for the function </a:t>
            </a:r>
            <a:r>
              <a:rPr lang="en-US" sz="1800" dirty="0">
                <a:solidFill>
                  <a:srgbClr val="009900"/>
                </a:solidFill>
              </a:rPr>
              <a:t>#aggregationOID_1(</a:t>
            </a:r>
            <a:r>
              <a:rPr lang="en-US" sz="1800" dirty="0">
                <a:solidFill>
                  <a:srgbClr val="FF0066"/>
                </a:solidFill>
              </a:rPr>
              <a:t>OID</a:t>
            </a:r>
            <a:r>
              <a:rPr lang="en-US" sz="1800" dirty="0">
                <a:solidFill>
                  <a:srgbClr val="009900"/>
                </a:solidFill>
              </a:rPr>
              <a:t>)</a:t>
            </a:r>
            <a:r>
              <a:rPr lang="en-US" sz="1800" dirty="0"/>
              <a:t> for each different value of </a:t>
            </a:r>
            <a:r>
              <a:rPr lang="en-US" sz="1800" dirty="0">
                <a:solidFill>
                  <a:srgbClr val="FF0066"/>
                </a:solidFill>
              </a:rPr>
              <a:t>OID</a:t>
            </a:r>
            <a:r>
              <a:rPr lang="en-US" sz="1800" dirty="0"/>
              <a:t>, so a different value for each value of SM_Abstract</a:t>
            </a:r>
            <a:r>
              <a:rPr lang="en-US" sz="1800" b="1" dirty="0"/>
              <a:t>.</a:t>
            </a:r>
            <a:r>
              <a:rPr lang="en-US" sz="1800" dirty="0">
                <a:solidFill>
                  <a:srgbClr val="FF0066"/>
                </a:solidFill>
              </a:rPr>
              <a:t>OID</a:t>
            </a:r>
          </a:p>
          <a:p>
            <a:endParaRPr lang="en-US" sz="1800" dirty="0">
              <a:solidFill>
                <a:srgbClr val="FF0066"/>
              </a:solidFill>
            </a:endParaRPr>
          </a:p>
          <a:p>
            <a:r>
              <a:rPr lang="en-US" sz="1800" dirty="0"/>
              <a:t>Skolem functions are materialized in the dictionary:</a:t>
            </a:r>
          </a:p>
          <a:p>
            <a:pPr lvl="1"/>
            <a:r>
              <a:rPr lang="en-US" sz="1800" dirty="0"/>
              <a:t>r</a:t>
            </a:r>
            <a:r>
              <a:rPr lang="en-US" sz="1800" dirty="0" smtClean="0"/>
              <a:t>epresent </a:t>
            </a:r>
            <a:r>
              <a:rPr lang="en-US" sz="1800" dirty="0"/>
              <a:t>the mapping</a:t>
            </a:r>
          </a:p>
          <a:p>
            <a:endParaRPr lang="it-IT" sz="1800" dirty="0"/>
          </a:p>
        </p:txBody>
      </p:sp>
      <p:sp>
        <p:nvSpPr>
          <p:cNvPr id="583685" name="Oval 5"/>
          <p:cNvSpPr>
            <a:spLocks noChangeArrowheads="1"/>
          </p:cNvSpPr>
          <p:nvPr/>
        </p:nvSpPr>
        <p:spPr bwMode="auto">
          <a:xfrm>
            <a:off x="1763713" y="3429000"/>
            <a:ext cx="360362" cy="431800"/>
          </a:xfrm>
          <a:prstGeom prst="ellipse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83688" name="Oval 8"/>
          <p:cNvSpPr>
            <a:spLocks noChangeArrowheads="1"/>
          </p:cNvSpPr>
          <p:nvPr/>
        </p:nvSpPr>
        <p:spPr bwMode="auto">
          <a:xfrm>
            <a:off x="1835150" y="2060575"/>
            <a:ext cx="360363" cy="431800"/>
          </a:xfrm>
          <a:prstGeom prst="ellipse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583689" name="AutoShape 9"/>
          <p:cNvCxnSpPr>
            <a:cxnSpLocks noChangeShapeType="1"/>
            <a:stCxn id="583685" idx="0"/>
            <a:endCxn id="583688" idx="4"/>
          </p:cNvCxnSpPr>
          <p:nvPr/>
        </p:nvCxnSpPr>
        <p:spPr bwMode="auto">
          <a:xfrm flipV="1">
            <a:off x="1944688" y="2506663"/>
            <a:ext cx="71437" cy="908050"/>
          </a:xfrm>
          <a:prstGeom prst="straightConnector1">
            <a:avLst/>
          </a:prstGeom>
          <a:noFill/>
          <a:ln w="28575">
            <a:solidFill>
              <a:srgbClr val="0000CC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583690" name="Oval 10"/>
          <p:cNvSpPr>
            <a:spLocks noChangeArrowheads="1"/>
          </p:cNvSpPr>
          <p:nvPr/>
        </p:nvSpPr>
        <p:spPr bwMode="auto">
          <a:xfrm>
            <a:off x="1114425" y="1773238"/>
            <a:ext cx="577850" cy="360362"/>
          </a:xfrm>
          <a:prstGeom prst="ellipse">
            <a:avLst/>
          </a:prstGeom>
          <a:noFill/>
          <a:ln w="28575" algn="ctr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83691" name="Oval 11"/>
          <p:cNvSpPr>
            <a:spLocks noChangeArrowheads="1"/>
          </p:cNvSpPr>
          <p:nvPr/>
        </p:nvSpPr>
        <p:spPr bwMode="auto">
          <a:xfrm>
            <a:off x="1692275" y="1700213"/>
            <a:ext cx="2808288" cy="504825"/>
          </a:xfrm>
          <a:prstGeom prst="ellipse">
            <a:avLst/>
          </a:prstGeom>
          <a:noFill/>
          <a:ln w="28575" algn="ctr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83692" name="Oval 12"/>
          <p:cNvSpPr>
            <a:spLocks noChangeArrowheads="1"/>
          </p:cNvSpPr>
          <p:nvPr/>
        </p:nvSpPr>
        <p:spPr bwMode="auto">
          <a:xfrm>
            <a:off x="1619250" y="3068638"/>
            <a:ext cx="576263" cy="431800"/>
          </a:xfrm>
          <a:prstGeom prst="ellipse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83693" name="Oval 13"/>
          <p:cNvSpPr>
            <a:spLocks noChangeArrowheads="1"/>
          </p:cNvSpPr>
          <p:nvPr/>
        </p:nvSpPr>
        <p:spPr bwMode="auto">
          <a:xfrm>
            <a:off x="3708400" y="1773238"/>
            <a:ext cx="576263" cy="431800"/>
          </a:xfrm>
          <a:prstGeom prst="ellipse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583694" name="AutoShape 14"/>
          <p:cNvCxnSpPr>
            <a:cxnSpLocks noChangeShapeType="1"/>
            <a:stCxn id="583692" idx="7"/>
            <a:endCxn id="583693" idx="3"/>
          </p:cNvCxnSpPr>
          <p:nvPr/>
        </p:nvCxnSpPr>
        <p:spPr bwMode="auto">
          <a:xfrm flipV="1">
            <a:off x="2111375" y="2155825"/>
            <a:ext cx="1681163" cy="962025"/>
          </a:xfrm>
          <a:prstGeom prst="straightConnector1">
            <a:avLst/>
          </a:prstGeom>
          <a:noFill/>
          <a:ln w="28575">
            <a:solidFill>
              <a:srgbClr val="FF0066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5" grpId="0" animBg="1"/>
      <p:bldP spid="583685" grpId="1" animBg="1"/>
      <p:bldP spid="583688" grpId="0" animBg="1"/>
      <p:bldP spid="583688" grpId="1" animBg="1"/>
      <p:bldP spid="583690" grpId="0" animBg="1"/>
      <p:bldP spid="583691" grpId="0" animBg="1"/>
      <p:bldP spid="583692" grpId="0" animBg="1"/>
      <p:bldP spid="583692" grpId="1" animBg="1"/>
      <p:bldP spid="583693" grpId="0" animBg="1"/>
      <p:bldP spid="583693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14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5D10-E27D-4733-BD56-7BFEDE7BC025}" type="slidenum">
              <a:rPr lang="it-IT"/>
              <a:pPr/>
              <a:t>34</a:t>
            </a:fld>
            <a:endParaRPr lang="it-IT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"A </a:t>
            </a:r>
            <a:r>
              <a:rPr lang="en-US" dirty="0" smtClean="0"/>
              <a:t>lexical component of </a:t>
            </a:r>
            <a:r>
              <a:rPr lang="en-US" dirty="0"/>
              <a:t>the aggregation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each attribute of abstract"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12875"/>
            <a:ext cx="4537075" cy="475297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it-IT" sz="1600" dirty="0" err="1" smtClean="0"/>
              <a:t>Lexical</a:t>
            </a:r>
            <a:r>
              <a:rPr lang="it-IT" sz="1600" dirty="0" smtClean="0"/>
              <a:t> (</a:t>
            </a:r>
          </a:p>
          <a:p>
            <a:pPr lvl="1">
              <a:buNone/>
            </a:pPr>
            <a:r>
              <a:rPr lang="it-IT" sz="1600" dirty="0" smtClean="0"/>
              <a:t>OID: SK4(</a:t>
            </a:r>
            <a:r>
              <a:rPr lang="it-IT" sz="1600" dirty="0" err="1" smtClean="0"/>
              <a:t>oid</a:t>
            </a:r>
            <a:r>
              <a:rPr lang="it-IT" sz="1600" dirty="0" smtClean="0"/>
              <a:t>, </a:t>
            </a:r>
            <a:r>
              <a:rPr lang="it-IT" sz="1600" dirty="0" err="1" smtClean="0"/>
              <a:t>lexOID</a:t>
            </a:r>
            <a:r>
              <a:rPr lang="it-IT" sz="1600" dirty="0" smtClean="0"/>
              <a:t>),</a:t>
            </a:r>
          </a:p>
          <a:p>
            <a:pPr lvl="1">
              <a:buNone/>
            </a:pPr>
            <a:r>
              <a:rPr lang="it-IT" sz="1600" dirty="0" err="1" smtClean="0"/>
              <a:t>Name</a:t>
            </a:r>
            <a:r>
              <a:rPr lang="it-IT" sz="1600" dirty="0" smtClean="0"/>
              <a:t>: </a:t>
            </a:r>
            <a:r>
              <a:rPr lang="it-IT" sz="1600" dirty="0" err="1" smtClean="0"/>
              <a:t>lexName</a:t>
            </a:r>
            <a:r>
              <a:rPr lang="it-IT" sz="1600" dirty="0" smtClean="0"/>
              <a:t>,</a:t>
            </a:r>
          </a:p>
          <a:p>
            <a:pPr lvl="1">
              <a:buNone/>
            </a:pPr>
            <a:r>
              <a:rPr lang="it-IT" sz="1600" dirty="0" err="1" smtClean="0"/>
              <a:t>IsIdenfier</a:t>
            </a:r>
            <a:r>
              <a:rPr lang="it-IT" sz="1600" dirty="0" smtClean="0"/>
              <a:t>: false,</a:t>
            </a:r>
          </a:p>
          <a:p>
            <a:pPr lvl="1">
              <a:buNone/>
            </a:pPr>
            <a:r>
              <a:rPr lang="it-IT" sz="1600" dirty="0" err="1" smtClean="0"/>
              <a:t>Type</a:t>
            </a:r>
            <a:r>
              <a:rPr lang="it-IT" sz="1600" dirty="0" smtClean="0"/>
              <a:t>: </a:t>
            </a:r>
            <a:r>
              <a:rPr lang="it-IT" sz="1600" dirty="0" err="1" smtClean="0"/>
              <a:t>type</a:t>
            </a:r>
            <a:endParaRPr lang="it-IT" sz="1600" dirty="0" smtClean="0"/>
          </a:p>
          <a:p>
            <a:pPr lvl="1">
              <a:buNone/>
            </a:pPr>
            <a:r>
              <a:rPr lang="it-IT" sz="1600" dirty="0" err="1" smtClean="0"/>
              <a:t>AbstractOID</a:t>
            </a:r>
            <a:r>
              <a:rPr lang="it-IT" sz="1600" dirty="0" smtClean="0"/>
              <a:t>: SK0(</a:t>
            </a:r>
            <a:r>
              <a:rPr lang="it-IT" sz="1600" dirty="0" err="1" smtClean="0"/>
              <a:t>absOID</a:t>
            </a:r>
            <a:r>
              <a:rPr lang="it-IT" sz="1600" dirty="0" smtClean="0"/>
              <a:t>)</a:t>
            </a:r>
          </a:p>
          <a:p>
            <a:pPr>
              <a:buNone/>
            </a:pPr>
            <a:r>
              <a:rPr lang="it-IT" sz="1600" dirty="0" smtClean="0"/>
              <a:t>) &lt;-</a:t>
            </a:r>
          </a:p>
          <a:p>
            <a:pPr>
              <a:buNone/>
            </a:pPr>
            <a:r>
              <a:rPr lang="it-IT" sz="1600" dirty="0" err="1" smtClean="0"/>
              <a:t>Lexical</a:t>
            </a:r>
            <a:r>
              <a:rPr lang="it-IT" sz="1600" dirty="0" smtClean="0"/>
              <a:t> ( </a:t>
            </a:r>
          </a:p>
          <a:p>
            <a:pPr lvl="1">
              <a:buNone/>
            </a:pPr>
            <a:r>
              <a:rPr lang="it-IT" sz="1600" dirty="0" smtClean="0"/>
              <a:t>OID: </a:t>
            </a:r>
            <a:r>
              <a:rPr lang="it-IT" sz="1600" dirty="0" err="1" smtClean="0"/>
              <a:t>lexOID</a:t>
            </a:r>
            <a:r>
              <a:rPr lang="it-IT" sz="1600" dirty="0" smtClean="0"/>
              <a:t>,</a:t>
            </a:r>
          </a:p>
          <a:p>
            <a:pPr lvl="1">
              <a:buNone/>
            </a:pPr>
            <a:r>
              <a:rPr lang="it-IT" sz="1600" dirty="0" err="1" smtClean="0"/>
              <a:t>Name</a:t>
            </a:r>
            <a:r>
              <a:rPr lang="it-IT" sz="1600" dirty="0" smtClean="0"/>
              <a:t>: </a:t>
            </a:r>
            <a:r>
              <a:rPr lang="it-IT" sz="1600" dirty="0" err="1" smtClean="0"/>
              <a:t>lexName</a:t>
            </a:r>
            <a:r>
              <a:rPr lang="it-IT" sz="1600" dirty="0" smtClean="0"/>
              <a:t>,</a:t>
            </a:r>
          </a:p>
          <a:p>
            <a:pPr lvl="1">
              <a:buNone/>
            </a:pPr>
            <a:r>
              <a:rPr lang="it-IT" sz="1600" dirty="0" err="1" smtClean="0"/>
              <a:t>AbstractOid</a:t>
            </a:r>
            <a:r>
              <a:rPr lang="it-IT" sz="1600" dirty="0" smtClean="0"/>
              <a:t>: </a:t>
            </a:r>
            <a:r>
              <a:rPr lang="it-IT" sz="1600" dirty="0" err="1" smtClean="0"/>
              <a:t>absToOID</a:t>
            </a:r>
            <a:r>
              <a:rPr lang="it-IT" sz="1600" dirty="0" smtClean="0"/>
              <a:t>,</a:t>
            </a:r>
          </a:p>
          <a:p>
            <a:pPr lvl="1">
              <a:buNone/>
            </a:pPr>
            <a:r>
              <a:rPr lang="it-IT" sz="1600" dirty="0" err="1" smtClean="0"/>
              <a:t>IsIdentifier</a:t>
            </a:r>
            <a:r>
              <a:rPr lang="it-IT" sz="1600" dirty="0" smtClean="0"/>
              <a:t>: </a:t>
            </a:r>
            <a:r>
              <a:rPr lang="it-IT" sz="1600" dirty="0" err="1" smtClean="0"/>
              <a:t>true</a:t>
            </a:r>
            <a:r>
              <a:rPr lang="it-IT" sz="1600" dirty="0" smtClean="0"/>
              <a:t>,</a:t>
            </a:r>
          </a:p>
          <a:p>
            <a:pPr lvl="1">
              <a:buNone/>
            </a:pPr>
            <a:r>
              <a:rPr lang="it-IT" sz="1600" dirty="0" err="1" smtClean="0"/>
              <a:t>Type</a:t>
            </a:r>
            <a:r>
              <a:rPr lang="it-IT" sz="1600" dirty="0" smtClean="0"/>
              <a:t>: </a:t>
            </a:r>
            <a:r>
              <a:rPr lang="it-IT" sz="1600" dirty="0" err="1" smtClean="0"/>
              <a:t>type</a:t>
            </a:r>
            <a:r>
              <a:rPr lang="it-IT" sz="1600" dirty="0" smtClean="0"/>
              <a:t>),</a:t>
            </a:r>
          </a:p>
          <a:p>
            <a:pPr>
              <a:buNone/>
            </a:pPr>
            <a:r>
              <a:rPr lang="it-IT" sz="1600" dirty="0" err="1" smtClean="0"/>
              <a:t>AbstractAttribute</a:t>
            </a:r>
            <a:r>
              <a:rPr lang="it-IT" sz="1600" dirty="0" smtClean="0"/>
              <a:t> (   OID: </a:t>
            </a:r>
            <a:r>
              <a:rPr lang="it-IT" sz="1600" dirty="0" err="1" smtClean="0"/>
              <a:t>oid</a:t>
            </a:r>
            <a:r>
              <a:rPr lang="it-IT" sz="1600" dirty="0" smtClean="0"/>
              <a:t>,</a:t>
            </a:r>
          </a:p>
          <a:p>
            <a:pPr lvl="1">
              <a:buNone/>
            </a:pPr>
            <a:r>
              <a:rPr lang="it-IT" sz="1600" dirty="0" err="1" smtClean="0"/>
              <a:t>AbstractOID</a:t>
            </a:r>
            <a:r>
              <a:rPr lang="it-IT" sz="1600" dirty="0" smtClean="0"/>
              <a:t>:</a:t>
            </a:r>
            <a:r>
              <a:rPr lang="it-IT" sz="1600" dirty="0" err="1" smtClean="0"/>
              <a:t>absOID</a:t>
            </a:r>
            <a:r>
              <a:rPr lang="it-IT" sz="1600" dirty="0" smtClean="0"/>
              <a:t>,</a:t>
            </a:r>
          </a:p>
          <a:p>
            <a:pPr lvl="1">
              <a:buNone/>
            </a:pPr>
            <a:r>
              <a:rPr lang="it-IT" sz="1600" dirty="0" err="1" smtClean="0"/>
              <a:t>abstractToOID</a:t>
            </a:r>
            <a:r>
              <a:rPr lang="it-IT" sz="1600" dirty="0" smtClean="0"/>
              <a:t>: </a:t>
            </a:r>
            <a:r>
              <a:rPr lang="it-IT" sz="1600" dirty="0" err="1" smtClean="0"/>
              <a:t>absToOID</a:t>
            </a:r>
            <a:r>
              <a:rPr lang="it-IT" sz="1600" dirty="0" smtClean="0"/>
              <a:t>)</a:t>
            </a:r>
          </a:p>
          <a:p>
            <a:pPr defTabSz="622300">
              <a:lnSpc>
                <a:spcPct val="90000"/>
              </a:lnSpc>
              <a:buFontTx/>
              <a:buNone/>
            </a:pPr>
            <a:endParaRPr lang="en-US" sz="1600" dirty="0"/>
          </a:p>
        </p:txBody>
      </p:sp>
      <p:sp>
        <p:nvSpPr>
          <p:cNvPr id="3819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1412875"/>
            <a:ext cx="3559175" cy="4495800"/>
          </a:xfrm>
        </p:spPr>
        <p:txBody>
          <a:bodyPr/>
          <a:lstStyle/>
          <a:p>
            <a:r>
              <a:rPr lang="en-US" sz="1800" dirty="0" err="1"/>
              <a:t>Skolem</a:t>
            </a:r>
            <a:r>
              <a:rPr lang="en-US" sz="1800" dirty="0"/>
              <a:t> functions</a:t>
            </a:r>
          </a:p>
          <a:p>
            <a:pPr lvl="1"/>
            <a:r>
              <a:rPr lang="en-US" sz="1800" dirty="0"/>
              <a:t>are functions</a:t>
            </a:r>
          </a:p>
          <a:p>
            <a:pPr lvl="1"/>
            <a:r>
              <a:rPr lang="en-US" sz="1800" dirty="0"/>
              <a:t>are injective</a:t>
            </a:r>
          </a:p>
          <a:p>
            <a:pPr lvl="1"/>
            <a:r>
              <a:rPr lang="en-US" sz="1800" dirty="0"/>
              <a:t>have disjoint ranges</a:t>
            </a:r>
            <a:endParaRPr lang="it-IT" sz="1800" dirty="0"/>
          </a:p>
          <a:p>
            <a:r>
              <a:rPr lang="en-US" sz="1800" dirty="0">
                <a:solidFill>
                  <a:schemeClr val="accent2"/>
                </a:solidFill>
              </a:rPr>
              <a:t>the first function "generates" a new value</a:t>
            </a:r>
          </a:p>
          <a:p>
            <a:r>
              <a:rPr lang="en-US" sz="1800" dirty="0">
                <a:solidFill>
                  <a:srgbClr val="009900"/>
                </a:solidFill>
              </a:rPr>
              <a:t>the second "reuses" the value generated by </a:t>
            </a:r>
            <a:r>
              <a:rPr lang="en-US" sz="1800" dirty="0" smtClean="0">
                <a:solidFill>
                  <a:srgbClr val="009900"/>
                </a:solidFill>
              </a:rPr>
              <a:t>the </a:t>
            </a:r>
            <a:r>
              <a:rPr lang="en-US" sz="1800" dirty="0" err="1" smtClean="0">
                <a:solidFill>
                  <a:srgbClr val="009900"/>
                </a:solidFill>
              </a:rPr>
              <a:t>AbstractAttribute</a:t>
            </a:r>
            <a:r>
              <a:rPr lang="en-US" sz="1800" dirty="0" smtClean="0">
                <a:solidFill>
                  <a:srgbClr val="009900"/>
                </a:solidFill>
              </a:rPr>
              <a:t> creation rule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381959" name="Oval 7"/>
          <p:cNvSpPr>
            <a:spLocks noChangeArrowheads="1"/>
          </p:cNvSpPr>
          <p:nvPr/>
        </p:nvSpPr>
        <p:spPr bwMode="auto">
          <a:xfrm>
            <a:off x="1357290" y="3786190"/>
            <a:ext cx="792162" cy="288924"/>
          </a:xfrm>
          <a:prstGeom prst="ellipse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60" name="Oval 8"/>
          <p:cNvSpPr>
            <a:spLocks noChangeArrowheads="1"/>
          </p:cNvSpPr>
          <p:nvPr/>
        </p:nvSpPr>
        <p:spPr bwMode="auto">
          <a:xfrm>
            <a:off x="1785918" y="1643050"/>
            <a:ext cx="1292228" cy="428628"/>
          </a:xfrm>
          <a:prstGeom prst="ellipse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381961" name="AutoShape 9"/>
          <p:cNvCxnSpPr>
            <a:cxnSpLocks noChangeShapeType="1"/>
            <a:stCxn id="381959" idx="0"/>
            <a:endCxn id="381960" idx="4"/>
          </p:cNvCxnSpPr>
          <p:nvPr/>
        </p:nvCxnSpPr>
        <p:spPr bwMode="auto">
          <a:xfrm rot="5400000" flipH="1" flipV="1">
            <a:off x="1235445" y="2589604"/>
            <a:ext cx="1714512" cy="678661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81964" name="Oval 12"/>
          <p:cNvSpPr>
            <a:spLocks noChangeArrowheads="1"/>
          </p:cNvSpPr>
          <p:nvPr/>
        </p:nvSpPr>
        <p:spPr bwMode="auto">
          <a:xfrm>
            <a:off x="2071671" y="5500703"/>
            <a:ext cx="857256" cy="357190"/>
          </a:xfrm>
          <a:prstGeom prst="ellipse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65" name="Oval 13"/>
          <p:cNvSpPr>
            <a:spLocks noChangeArrowheads="1"/>
          </p:cNvSpPr>
          <p:nvPr/>
        </p:nvSpPr>
        <p:spPr bwMode="auto">
          <a:xfrm>
            <a:off x="2571736" y="2857497"/>
            <a:ext cx="795337" cy="357190"/>
          </a:xfrm>
          <a:prstGeom prst="ellipse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381966" name="AutoShape 14"/>
          <p:cNvCxnSpPr>
            <a:cxnSpLocks noChangeShapeType="1"/>
            <a:endCxn id="381965" idx="3"/>
          </p:cNvCxnSpPr>
          <p:nvPr/>
        </p:nvCxnSpPr>
        <p:spPr bwMode="auto">
          <a:xfrm rot="5400000" flipH="1" flipV="1">
            <a:off x="1246495" y="4130431"/>
            <a:ext cx="2409767" cy="473663"/>
          </a:xfrm>
          <a:prstGeom prst="straightConnector1">
            <a:avLst/>
          </a:prstGeom>
          <a:noFill/>
          <a:ln w="28575">
            <a:solidFill>
              <a:srgbClr val="0099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" name="AutoShape 9"/>
          <p:cNvCxnSpPr>
            <a:cxnSpLocks noChangeShapeType="1"/>
          </p:cNvCxnSpPr>
          <p:nvPr/>
        </p:nvCxnSpPr>
        <p:spPr bwMode="auto">
          <a:xfrm rot="16200000" flipV="1">
            <a:off x="1193383" y="3521470"/>
            <a:ext cx="3250431" cy="350848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1" name="Oval 7"/>
          <p:cNvSpPr>
            <a:spLocks noChangeArrowheads="1"/>
          </p:cNvSpPr>
          <p:nvPr/>
        </p:nvSpPr>
        <p:spPr bwMode="auto">
          <a:xfrm>
            <a:off x="2643174" y="5286388"/>
            <a:ext cx="642942" cy="214314"/>
          </a:xfrm>
          <a:prstGeom prst="ellipse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9" grpId="0" animBg="1"/>
      <p:bldP spid="381960" grpId="0" animBg="1"/>
      <p:bldP spid="381964" grpId="0" animBg="1"/>
      <p:bldP spid="381965" grpId="0" animBg="1"/>
      <p:bldP spid="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rules</a:t>
            </a:r>
            <a:r>
              <a:rPr lang="it-IT" dirty="0" smtClean="0"/>
              <a:t>,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choose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Models</a:t>
            </a:r>
            <a:r>
              <a:rPr lang="it-IT" dirty="0" smtClean="0"/>
              <a:t> can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described</a:t>
            </a:r>
            <a:r>
              <a:rPr lang="it-IT" dirty="0" smtClean="0"/>
              <a:t> in a compact way </a:t>
            </a:r>
          </a:p>
          <a:p>
            <a:pPr lvl="1"/>
            <a:r>
              <a:rPr lang="it-IT" dirty="0" smtClean="0"/>
              <a:t>the </a:t>
            </a:r>
            <a:r>
              <a:rPr lang="it-IT" dirty="0" err="1" smtClean="0"/>
              <a:t>involved</a:t>
            </a:r>
            <a:r>
              <a:rPr lang="it-IT" dirty="0" smtClean="0"/>
              <a:t> </a:t>
            </a:r>
            <a:r>
              <a:rPr lang="it-IT" dirty="0" err="1" smtClean="0"/>
              <a:t>constructs</a:t>
            </a:r>
            <a:r>
              <a:rPr lang="it-IT" dirty="0" smtClean="0"/>
              <a:t> and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r>
              <a:rPr lang="it-IT" dirty="0" smtClean="0"/>
              <a:t> (</a:t>
            </a:r>
            <a:r>
              <a:rPr lang="it-IT" dirty="0" err="1" smtClean="0"/>
              <a:t>boolean</a:t>
            </a:r>
            <a:r>
              <a:rPr lang="it-IT" dirty="0" smtClean="0"/>
              <a:t> </a:t>
            </a:r>
            <a:r>
              <a:rPr lang="it-IT" dirty="0" err="1" smtClean="0"/>
              <a:t>propositions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Datalog</a:t>
            </a:r>
            <a:r>
              <a:rPr lang="it-IT" dirty="0" smtClean="0"/>
              <a:t> </a:t>
            </a:r>
            <a:r>
              <a:rPr lang="it-IT" dirty="0" err="1" smtClean="0"/>
              <a:t>rules</a:t>
            </a:r>
            <a:r>
              <a:rPr lang="it-IT" dirty="0" smtClean="0"/>
              <a:t> can </a:t>
            </a:r>
            <a:r>
              <a:rPr lang="it-IT" dirty="0" err="1" smtClean="0"/>
              <a:t>be</a:t>
            </a:r>
            <a:r>
              <a:rPr lang="it-IT" dirty="0" smtClean="0"/>
              <a:t> "</a:t>
            </a:r>
            <a:r>
              <a:rPr lang="it-IT" dirty="0" err="1" smtClean="0"/>
              <a:t>summarized</a:t>
            </a:r>
            <a:r>
              <a:rPr lang="it-IT" dirty="0" smtClean="0"/>
              <a:t>"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means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"</a:t>
            </a:r>
            <a:r>
              <a:rPr lang="it-IT" dirty="0" err="1" smtClean="0"/>
              <a:t>signatures</a:t>
            </a:r>
            <a:r>
              <a:rPr lang="it-IT" dirty="0" smtClean="0"/>
              <a:t>"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describe</a:t>
            </a:r>
            <a:r>
              <a:rPr lang="it-IT" dirty="0" smtClean="0"/>
              <a:t> the </a:t>
            </a:r>
            <a:r>
              <a:rPr lang="it-IT" dirty="0" err="1" smtClean="0"/>
              <a:t>involved</a:t>
            </a:r>
            <a:r>
              <a:rPr lang="it-IT" dirty="0" smtClean="0"/>
              <a:t> </a:t>
            </a:r>
            <a:r>
              <a:rPr lang="it-IT" dirty="0" err="1" smtClean="0"/>
              <a:t>constructs</a:t>
            </a:r>
            <a:r>
              <a:rPr lang="it-IT" dirty="0" smtClean="0"/>
              <a:t> and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transformed</a:t>
            </a:r>
            <a:r>
              <a:rPr lang="it-IT" dirty="0" smtClean="0"/>
              <a:t> (in </a:t>
            </a:r>
            <a:r>
              <a:rPr lang="it-IT" dirty="0" err="1" smtClean="0"/>
              <a:t>terms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boolean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35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FA3A-F17A-4AF6-9F2B-ECC5EF9C7982}" type="slidenum">
              <a:rPr lang="it-IT"/>
              <a:pPr/>
              <a:t>36</a:t>
            </a:fld>
            <a:endParaRPr lang="it-IT"/>
          </a:p>
        </p:txBody>
      </p:sp>
      <p:sp>
        <p:nvSpPr>
          <p:cNvPr id="88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Model Signatures</a:t>
            </a:r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>
                <a:latin typeface="Century Schoolbook" pitchFamily="18" charset="0"/>
              </a:rPr>
              <a:t>M</a:t>
            </a:r>
            <a:r>
              <a:rPr lang="en-GB" i="1" baseline="-25000" dirty="0">
                <a:latin typeface="Century Schoolbook" pitchFamily="18" charset="0"/>
              </a:rPr>
              <a:t>Rel</a:t>
            </a:r>
            <a:r>
              <a:rPr lang="en-GB" i="1" dirty="0">
                <a:latin typeface="Century Schoolbook" pitchFamily="18" charset="0"/>
              </a:rPr>
              <a:t> = {T(true), C(true)} 	</a:t>
            </a:r>
            <a:r>
              <a:rPr lang="en-GB" dirty="0"/>
              <a:t>relational</a:t>
            </a:r>
          </a:p>
          <a:p>
            <a:r>
              <a:rPr lang="en-GB" i="1" dirty="0">
                <a:latin typeface="Century Schoolbook" pitchFamily="18" charset="0"/>
              </a:rPr>
              <a:t>M</a:t>
            </a:r>
            <a:r>
              <a:rPr lang="en-GB" i="1" baseline="-25000" dirty="0">
                <a:latin typeface="Century Schoolbook" pitchFamily="18" charset="0"/>
              </a:rPr>
              <a:t>RelNoN</a:t>
            </a:r>
            <a:r>
              <a:rPr lang="en-GB" i="1" dirty="0">
                <a:latin typeface="Century Schoolbook" pitchFamily="18" charset="0"/>
              </a:rPr>
              <a:t> = {T(true), C(¬N)}	</a:t>
            </a:r>
            <a:r>
              <a:rPr lang="en-GB" dirty="0"/>
              <a:t>relational with no nulls</a:t>
            </a:r>
          </a:p>
          <a:p>
            <a:r>
              <a:rPr lang="en-GB" i="1" dirty="0">
                <a:latin typeface="Century Schoolbook" pitchFamily="18" charset="0"/>
              </a:rPr>
              <a:t>M</a:t>
            </a:r>
            <a:r>
              <a:rPr lang="en-GB" i="1" baseline="-25000" dirty="0">
                <a:latin typeface="Century Schoolbook" pitchFamily="18" charset="0"/>
              </a:rPr>
              <a:t>ER</a:t>
            </a:r>
            <a:r>
              <a:rPr lang="en-GB" i="1" dirty="0">
                <a:latin typeface="Century Schoolbook" pitchFamily="18" charset="0"/>
              </a:rPr>
              <a:t> = {E(true), A(true), R(true), A-R(true)} </a:t>
            </a:r>
            <a:r>
              <a:rPr lang="en-GB" dirty="0"/>
              <a:t>ER</a:t>
            </a:r>
          </a:p>
          <a:p>
            <a:r>
              <a:rPr lang="en-GB" i="1" dirty="0">
                <a:latin typeface="Century Schoolbook" pitchFamily="18" charset="0"/>
              </a:rPr>
              <a:t>M</a:t>
            </a:r>
            <a:r>
              <a:rPr lang="en-GB" i="1" baseline="-25000" dirty="0">
                <a:latin typeface="Century Schoolbook" pitchFamily="18" charset="0"/>
              </a:rPr>
              <a:t>ERsimple</a:t>
            </a:r>
            <a:r>
              <a:rPr lang="en-GB" i="1" dirty="0">
                <a:latin typeface="Century Schoolbook" pitchFamily="18" charset="0"/>
              </a:rPr>
              <a:t> = {E(true), A(¬N), R(true)} </a:t>
            </a:r>
          </a:p>
          <a:p>
            <a:r>
              <a:rPr lang="en-GB" i="1" dirty="0">
                <a:latin typeface="Century Schoolbook" pitchFamily="18" charset="0"/>
              </a:rPr>
              <a:t>M</a:t>
            </a:r>
            <a:r>
              <a:rPr lang="en-GB" i="1" baseline="-25000" dirty="0">
                <a:latin typeface="Century Schoolbook" pitchFamily="18" charset="0"/>
              </a:rPr>
              <a:t>ERnoM2N</a:t>
            </a:r>
            <a:r>
              <a:rPr lang="en-GB" i="1" dirty="0">
                <a:latin typeface="Century Schoolbook" pitchFamily="18" charset="0"/>
              </a:rPr>
              <a:t> = {E(true), A(true), R(F</a:t>
            </a:r>
            <a:r>
              <a:rPr lang="en-GB" i="1" baseline="-25000" dirty="0">
                <a:latin typeface="Century Schoolbook" pitchFamily="18" charset="0"/>
              </a:rPr>
              <a:t>1</a:t>
            </a:r>
            <a:r>
              <a:rPr lang="en-GB" i="1" dirty="0">
                <a:latin typeface="Century Schoolbook" pitchFamily="18" charset="0"/>
              </a:rPr>
              <a:t> </a:t>
            </a:r>
            <a:r>
              <a:rPr lang="en-GB" i="1" dirty="0">
                <a:latin typeface="Century Schoolbook" pitchFamily="18" charset="0"/>
                <a:sym typeface="Symbol" pitchFamily="18" charset="2"/>
              </a:rPr>
              <a:t> F</a:t>
            </a:r>
            <a:r>
              <a:rPr lang="en-GB" i="1" baseline="-25000" dirty="0">
                <a:latin typeface="Century Schoolbook" pitchFamily="18" charset="0"/>
                <a:sym typeface="Symbol" pitchFamily="18" charset="2"/>
              </a:rPr>
              <a:t>2</a:t>
            </a:r>
            <a:r>
              <a:rPr lang="en-GB" i="1" dirty="0">
                <a:latin typeface="Century Schoolbook" pitchFamily="18" charset="0"/>
              </a:rPr>
              <a:t>), A-R(true)}</a:t>
            </a:r>
          </a:p>
          <a:p>
            <a:endParaRPr lang="en-GB" i="1" dirty="0">
              <a:latin typeface="Century Schoolbook" pitchFamily="18" charset="0"/>
            </a:endParaRPr>
          </a:p>
          <a:p>
            <a:r>
              <a:rPr lang="en-GB" i="1" dirty="0">
                <a:latin typeface="Century Schoolbook" pitchFamily="18" charset="0"/>
              </a:rPr>
              <a:t>T	</a:t>
            </a:r>
            <a:r>
              <a:rPr lang="en-GB" dirty="0"/>
              <a:t>table</a:t>
            </a:r>
          </a:p>
          <a:p>
            <a:r>
              <a:rPr lang="en-GB" i="1" dirty="0">
                <a:latin typeface="Century Schoolbook" pitchFamily="18" charset="0"/>
              </a:rPr>
              <a:t>C	</a:t>
            </a:r>
            <a:r>
              <a:rPr lang="en-GB" dirty="0"/>
              <a:t>column; </a:t>
            </a:r>
            <a:r>
              <a:rPr lang="en-GB" i="1" dirty="0">
                <a:latin typeface="Century Schoolbook" pitchFamily="18" charset="0"/>
              </a:rPr>
              <a:t>¬N: </a:t>
            </a:r>
            <a:r>
              <a:rPr lang="en-GB" dirty="0"/>
              <a:t>no null values allowed</a:t>
            </a:r>
          </a:p>
          <a:p>
            <a:r>
              <a:rPr lang="en-GB" i="1" dirty="0">
                <a:latin typeface="Century Schoolbook" pitchFamily="18" charset="0"/>
              </a:rPr>
              <a:t>E	</a:t>
            </a:r>
            <a:r>
              <a:rPr lang="en-GB" dirty="0"/>
              <a:t>entity</a:t>
            </a:r>
          </a:p>
          <a:p>
            <a:r>
              <a:rPr lang="en-GB" i="1" dirty="0">
                <a:latin typeface="Century Schoolbook" pitchFamily="18" charset="0"/>
              </a:rPr>
              <a:t>R 	</a:t>
            </a:r>
            <a:r>
              <a:rPr lang="en-GB" dirty="0"/>
              <a:t>relationship</a:t>
            </a:r>
            <a:r>
              <a:rPr lang="en-GB" dirty="0">
                <a:latin typeface="Century Schoolbook" pitchFamily="18" charset="0"/>
              </a:rPr>
              <a:t>; </a:t>
            </a:r>
            <a:r>
              <a:rPr lang="en-GB" i="1" dirty="0">
                <a:latin typeface="Century Schoolbook" pitchFamily="18" charset="0"/>
              </a:rPr>
              <a:t>F</a:t>
            </a:r>
            <a:r>
              <a:rPr lang="en-GB" i="1" baseline="-25000" dirty="0">
                <a:latin typeface="Century Schoolbook" pitchFamily="18" charset="0"/>
              </a:rPr>
              <a:t>1</a:t>
            </a:r>
            <a:r>
              <a:rPr lang="en-GB" i="1" dirty="0">
                <a:latin typeface="Century Schoolbook" pitchFamily="18" charset="0"/>
              </a:rPr>
              <a:t> </a:t>
            </a:r>
            <a:r>
              <a:rPr lang="en-GB" i="1" dirty="0">
                <a:latin typeface="Century Schoolbook" pitchFamily="18" charset="0"/>
                <a:sym typeface="Symbol" pitchFamily="18" charset="2"/>
              </a:rPr>
              <a:t> F</a:t>
            </a:r>
            <a:r>
              <a:rPr lang="en-GB" i="1" baseline="-25000" dirty="0">
                <a:latin typeface="Century Schoolbook" pitchFamily="18" charset="0"/>
                <a:sym typeface="Symbol" pitchFamily="18" charset="2"/>
              </a:rPr>
              <a:t>2 </a:t>
            </a:r>
            <a:r>
              <a:rPr lang="en-GB" dirty="0">
                <a:sym typeface="Symbol" pitchFamily="18" charset="2"/>
              </a:rPr>
              <a:t>: no many-to-many</a:t>
            </a:r>
            <a:endParaRPr lang="en-GB" dirty="0"/>
          </a:p>
          <a:p>
            <a:r>
              <a:rPr lang="en-GB" i="1" dirty="0">
                <a:latin typeface="Century Schoolbook" pitchFamily="18" charset="0"/>
              </a:rPr>
              <a:t>A	</a:t>
            </a:r>
            <a:r>
              <a:rPr lang="en-GB" dirty="0"/>
              <a:t>attribute</a:t>
            </a:r>
          </a:p>
          <a:p>
            <a:r>
              <a:rPr lang="en-GB" i="1" dirty="0">
                <a:latin typeface="Century Schoolbook" pitchFamily="18" charset="0"/>
              </a:rPr>
              <a:t>A-R	</a:t>
            </a:r>
            <a:r>
              <a:rPr lang="en-GB" dirty="0"/>
              <a:t>attribute of relationship</a:t>
            </a:r>
          </a:p>
        </p:txBody>
      </p:sp>
      <p:sp>
        <p:nvSpPr>
          <p:cNvPr id="884740" name="Oval 4"/>
          <p:cNvSpPr>
            <a:spLocks noChangeArrowheads="1"/>
          </p:cNvSpPr>
          <p:nvPr/>
        </p:nvSpPr>
        <p:spPr bwMode="auto">
          <a:xfrm>
            <a:off x="2700338" y="3929066"/>
            <a:ext cx="3586174" cy="571504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84741" name="Oval 5"/>
          <p:cNvSpPr>
            <a:spLocks noChangeArrowheads="1"/>
          </p:cNvSpPr>
          <p:nvPr/>
        </p:nvSpPr>
        <p:spPr bwMode="auto">
          <a:xfrm>
            <a:off x="3563938" y="1844675"/>
            <a:ext cx="576262" cy="431800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84742" name="Oval 6"/>
          <p:cNvSpPr>
            <a:spLocks noChangeArrowheads="1"/>
          </p:cNvSpPr>
          <p:nvPr/>
        </p:nvSpPr>
        <p:spPr bwMode="auto">
          <a:xfrm flipV="1">
            <a:off x="3059113" y="4643446"/>
            <a:ext cx="3298837" cy="585778"/>
          </a:xfrm>
          <a:prstGeom prst="ellipse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84743" name="Oval 7"/>
          <p:cNvSpPr>
            <a:spLocks noChangeArrowheads="1"/>
          </p:cNvSpPr>
          <p:nvPr/>
        </p:nvSpPr>
        <p:spPr bwMode="auto">
          <a:xfrm flipV="1">
            <a:off x="4716463" y="2852738"/>
            <a:ext cx="1150937" cy="504825"/>
          </a:xfrm>
          <a:prstGeom prst="ellipse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8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84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8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4740" grpId="0" animBg="1"/>
      <p:bldP spid="884741" grpId="1" animBg="1"/>
      <p:bldP spid="884742" grpId="0" animBg="1"/>
      <p:bldP spid="88474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>
              <a:solidFill>
                <a:srgbClr val="0066FF"/>
              </a:solidFill>
              <a:latin typeface="Trebuchet MS" pitchFamily="34" charset="0"/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t-IT"/>
          </a:p>
          <a:p>
            <a:fld id="{93DCEE53-1DBA-4A14-B228-94B684C1E6FE}" type="slidenum">
              <a:rPr lang="it-IT">
                <a:latin typeface="Trebuchet MS" pitchFamily="34" charset="0"/>
              </a:rPr>
              <a:pPr/>
              <a:t>37</a:t>
            </a:fld>
            <a:endParaRPr lang="it-IT">
              <a:latin typeface="Trebuchet MS" pitchFamily="34" charset="0"/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Rule signature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Rule signature</a:t>
            </a:r>
          </a:p>
          <a:p>
            <a:pPr lvl="1"/>
            <a:r>
              <a:rPr lang="en-US"/>
              <a:t>Body - B</a:t>
            </a:r>
          </a:p>
          <a:p>
            <a:pPr lvl="2"/>
            <a:r>
              <a:rPr lang="en-US"/>
              <a:t>List of signatures of body constructs</a:t>
            </a:r>
          </a:p>
          <a:p>
            <a:pPr lvl="2"/>
            <a:r>
              <a:rPr lang="en-US"/>
              <a:t>Applicability of the rule</a:t>
            </a:r>
          </a:p>
          <a:p>
            <a:pPr lvl="1"/>
            <a:r>
              <a:rPr lang="en-US"/>
              <a:t>Head - H</a:t>
            </a:r>
          </a:p>
          <a:p>
            <a:pPr lvl="2"/>
            <a:r>
              <a:rPr lang="en-US"/>
              <a:t>Signature of the atom in the head</a:t>
            </a:r>
          </a:p>
          <a:p>
            <a:pPr lvl="2"/>
            <a:r>
              <a:rPr lang="en-US"/>
              <a:t>Sure conditions of the result of the application of the rule</a:t>
            </a:r>
          </a:p>
          <a:p>
            <a:pPr lvl="1"/>
            <a:r>
              <a:rPr lang="en-US"/>
              <a:t>MAP</a:t>
            </a:r>
          </a:p>
          <a:p>
            <a:pPr lvl="2"/>
            <a:r>
              <a:rPr lang="en-US"/>
              <a:t>Mapping between properties of body constructs and properties of the head construct</a:t>
            </a:r>
          </a:p>
          <a:p>
            <a:pPr lvl="2"/>
            <a:r>
              <a:rPr lang="en-US"/>
              <a:t>Transfer of values from the body to the head of the rule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>
              <a:solidFill>
                <a:srgbClr val="0066FF"/>
              </a:solidFill>
              <a:latin typeface="Trebuchet MS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t-IT"/>
          </a:p>
          <a:p>
            <a:fld id="{08A91F6A-6DA7-4C70-BD17-22B2AF2D89D8}" type="slidenum">
              <a:rPr lang="it-IT">
                <a:latin typeface="Trebuchet MS" pitchFamily="34" charset="0"/>
              </a:rPr>
              <a:pPr/>
              <a:t>38</a:t>
            </a:fld>
            <a:endParaRPr lang="it-IT">
              <a:latin typeface="Trebuchet MS" pitchFamily="34" charset="0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Rule signature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pPr lvl="2"/>
            <a:r>
              <a:rPr lang="en-US" dirty="0"/>
              <a:t>Relationship (OID:#relationship_1(eOid,rOid),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Name</a:t>
            </a:r>
            <a:r>
              <a:rPr lang="en-US" dirty="0"/>
              <a:t>: eN+rN,</a:t>
            </a:r>
            <a:br>
              <a:rPr lang="en-US" dirty="0"/>
            </a:br>
            <a:r>
              <a:rPr lang="en-US" dirty="0"/>
              <a:t>	isOpt1: false, isFunct1: true, isIdent: true,</a:t>
            </a:r>
            <a:br>
              <a:rPr lang="en-US" dirty="0"/>
            </a:br>
            <a:r>
              <a:rPr lang="en-US" dirty="0"/>
              <a:t>	isOpt2: isOpt, isFunct2: false,</a:t>
            </a:r>
            <a:br>
              <a:rPr lang="en-US" dirty="0"/>
            </a:br>
            <a:r>
              <a:rPr lang="en-US" dirty="0"/>
              <a:t>	Entity1: #entity_1(rOid), Entity2: #entity_0(eOid))</a:t>
            </a:r>
            <a:br>
              <a:rPr lang="en-US" dirty="0"/>
            </a:br>
            <a:r>
              <a:rPr lang="en-US" dirty="0">
                <a:sym typeface="Symbol" pitchFamily="18" charset="2"/>
              </a:rPr>
              <a:t></a:t>
            </a:r>
            <a:br>
              <a:rPr lang="en-US" dirty="0">
                <a:sym typeface="Symbol" pitchFamily="18" charset="2"/>
              </a:rPr>
            </a:br>
            <a:r>
              <a:rPr lang="en-US" dirty="0"/>
              <a:t>Relationship (OID:,rOid, Name: rN,</a:t>
            </a:r>
            <a:br>
              <a:rPr lang="en-US" dirty="0"/>
            </a:br>
            <a:r>
              <a:rPr lang="en-US" dirty="0"/>
              <a:t>	isOpt1: isOpt, isFunct1: false, isFunct2: false,</a:t>
            </a:r>
            <a:br>
              <a:rPr lang="en-US" dirty="0"/>
            </a:br>
            <a:r>
              <a:rPr lang="en-US" dirty="0"/>
              <a:t>	Entity1: eOid),</a:t>
            </a:r>
            <a:br>
              <a:rPr lang="en-US" dirty="0"/>
            </a:br>
            <a:r>
              <a:rPr lang="en-US" dirty="0"/>
              <a:t>Entity (OID: eOid, Name:eN)</a:t>
            </a:r>
          </a:p>
        </p:txBody>
      </p:sp>
      <p:pic>
        <p:nvPicPr>
          <p:cNvPr id="84996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5157788"/>
            <a:ext cx="3836988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>
              <a:solidFill>
                <a:srgbClr val="0066FF"/>
              </a:solidFill>
              <a:latin typeface="Trebuchet MS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t-IT"/>
          </a:p>
          <a:p>
            <a:fld id="{8F63A5EF-C641-45E6-A60C-A9FC03126D2B}" type="slidenum">
              <a:rPr lang="it-IT">
                <a:latin typeface="Trebuchet MS" pitchFamily="34" charset="0"/>
              </a:rPr>
              <a:pPr/>
              <a:t>39</a:t>
            </a:fld>
            <a:endParaRPr lang="it-IT">
              <a:latin typeface="Trebuchet MS" pitchFamily="34" charset="0"/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Rule signature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Body</a:t>
            </a:r>
          </a:p>
          <a:p>
            <a:pPr lvl="2"/>
            <a:r>
              <a:rPr lang="en-US" dirty="0"/>
              <a:t>Relationship (OID:#relationship_1(eOid,rOid),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Name</a:t>
            </a:r>
            <a:r>
              <a:rPr lang="en-US" dirty="0"/>
              <a:t>: eN+rN,</a:t>
            </a:r>
            <a:br>
              <a:rPr lang="en-US" dirty="0"/>
            </a:br>
            <a:r>
              <a:rPr lang="en-US" dirty="0"/>
              <a:t>	isOpt1: false, isFunct1: true, isIdent: true,</a:t>
            </a:r>
            <a:br>
              <a:rPr lang="en-US" dirty="0"/>
            </a:br>
            <a:r>
              <a:rPr lang="en-US" dirty="0"/>
              <a:t>	isOpt2: isOpt, isFunct2: false,</a:t>
            </a:r>
            <a:br>
              <a:rPr lang="en-US" dirty="0"/>
            </a:br>
            <a:r>
              <a:rPr lang="en-US" dirty="0"/>
              <a:t>	Entity1: #entity_1(rOid), Entity2: #entity_0(eOid))</a:t>
            </a:r>
            <a:br>
              <a:rPr lang="en-US" dirty="0"/>
            </a:br>
            <a:r>
              <a:rPr lang="en-US" dirty="0">
                <a:sym typeface="Symbol" pitchFamily="18" charset="2"/>
              </a:rPr>
              <a:t>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olidFill>
                  <a:srgbClr val="0066FF"/>
                </a:solidFill>
              </a:rPr>
              <a:t>Relationship</a:t>
            </a:r>
            <a:r>
              <a:rPr lang="en-US" dirty="0"/>
              <a:t> (OID:,rOid, Name: rN,</a:t>
            </a:r>
            <a:br>
              <a:rPr lang="en-US" dirty="0"/>
            </a:br>
            <a:r>
              <a:rPr lang="en-US" dirty="0"/>
              <a:t>	isOpt1: isOpt, </a:t>
            </a:r>
            <a:r>
              <a:rPr lang="en-US" dirty="0">
                <a:solidFill>
                  <a:srgbClr val="0066FF"/>
                </a:solidFill>
              </a:rPr>
              <a:t>isFunct1: false</a:t>
            </a:r>
            <a:r>
              <a:rPr lang="en-US" dirty="0"/>
              <a:t>, </a:t>
            </a:r>
            <a:r>
              <a:rPr lang="en-US" dirty="0">
                <a:solidFill>
                  <a:srgbClr val="0066FF"/>
                </a:solidFill>
              </a:rPr>
              <a:t>isFunct2: false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	Entity1: eOid),</a:t>
            </a:r>
            <a:br>
              <a:rPr lang="en-US" dirty="0"/>
            </a:br>
            <a:r>
              <a:rPr lang="en-US" dirty="0">
                <a:solidFill>
                  <a:srgbClr val="0066FF"/>
                </a:solidFill>
              </a:rPr>
              <a:t>Entity</a:t>
            </a:r>
            <a:r>
              <a:rPr lang="en-US" dirty="0"/>
              <a:t> (OID: eOid, Name:eN)</a:t>
            </a:r>
          </a:p>
        </p:txBody>
      </p:sp>
      <p:pic>
        <p:nvPicPr>
          <p:cNvPr id="89092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5526088"/>
            <a:ext cx="38227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26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79EE-0FD8-4DF4-A3F5-E5F4EFE78DF6}" type="slidenum">
              <a:rPr lang="it-IT"/>
              <a:pPr/>
              <a:t>4</a:t>
            </a:fld>
            <a:endParaRPr lang="it-IT"/>
          </a:p>
        </p:txBody>
      </p:sp>
      <p:sp>
        <p:nvSpPr>
          <p:cNvPr id="79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A simple example</a:t>
            </a:r>
          </a:p>
        </p:txBody>
      </p:sp>
      <p:sp>
        <p:nvSpPr>
          <p:cNvPr id="790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it-IT" sz="1800" dirty="0"/>
              <a:t>An </a:t>
            </a:r>
            <a:r>
              <a:rPr lang="it-IT" sz="1800" dirty="0" err="1"/>
              <a:t>object</a:t>
            </a:r>
            <a:r>
              <a:rPr lang="it-IT" sz="1800" dirty="0"/>
              <a:t> </a:t>
            </a:r>
            <a:r>
              <a:rPr lang="it-IT" sz="1800" dirty="0" err="1"/>
              <a:t>relational</a:t>
            </a:r>
            <a:r>
              <a:rPr lang="it-IT" sz="1800" dirty="0"/>
              <a:t> database, </a:t>
            </a:r>
            <a:r>
              <a:rPr lang="it-IT" sz="1800" dirty="0" err="1"/>
              <a:t>to</a:t>
            </a:r>
            <a:r>
              <a:rPr lang="it-IT" sz="1800" dirty="0"/>
              <a:t> </a:t>
            </a:r>
            <a:r>
              <a:rPr lang="it-IT" sz="1800" dirty="0" err="1"/>
              <a:t>be</a:t>
            </a:r>
            <a:r>
              <a:rPr lang="it-IT" sz="1800" dirty="0"/>
              <a:t> </a:t>
            </a:r>
            <a:r>
              <a:rPr lang="it-IT" sz="1800" dirty="0" err="1"/>
              <a:t>translated</a:t>
            </a:r>
            <a:r>
              <a:rPr lang="it-IT" sz="1800" dirty="0"/>
              <a:t> in a </a:t>
            </a:r>
            <a:r>
              <a:rPr lang="it-IT" sz="1800" dirty="0" err="1"/>
              <a:t>relational</a:t>
            </a:r>
            <a:r>
              <a:rPr lang="it-IT" sz="1800" dirty="0"/>
              <a:t> </a:t>
            </a:r>
            <a:r>
              <a:rPr lang="it-IT" sz="1800" dirty="0" err="1"/>
              <a:t>one</a:t>
            </a:r>
            <a:endParaRPr lang="it-IT" sz="1800" dirty="0"/>
          </a:p>
          <a:p>
            <a:r>
              <a:rPr lang="it-IT" sz="1800" dirty="0"/>
              <a:t>Source: </a:t>
            </a:r>
            <a:r>
              <a:rPr lang="it-IT" sz="1800" dirty="0" smtClean="0"/>
              <a:t>"the" </a:t>
            </a:r>
            <a:r>
              <a:rPr lang="it-IT" sz="1800" dirty="0" err="1"/>
              <a:t>OR-model</a:t>
            </a:r>
            <a:endParaRPr lang="it-IT" sz="1800" dirty="0"/>
          </a:p>
          <a:p>
            <a:r>
              <a:rPr lang="it-IT" sz="1800" dirty="0"/>
              <a:t>Target: the </a:t>
            </a:r>
            <a:r>
              <a:rPr lang="it-IT" sz="1800" dirty="0" err="1"/>
              <a:t>relational</a:t>
            </a:r>
            <a:r>
              <a:rPr lang="it-IT" sz="1800" dirty="0"/>
              <a:t> </a:t>
            </a:r>
            <a:r>
              <a:rPr lang="it-IT" sz="1800" dirty="0" err="1"/>
              <a:t>model</a:t>
            </a:r>
            <a:endParaRPr lang="it-IT" sz="1800" dirty="0"/>
          </a:p>
        </p:txBody>
      </p:sp>
      <p:pic>
        <p:nvPicPr>
          <p:cNvPr id="790532" name="Picture 4" descr="txp_fig"/>
          <p:cNvPicPr>
            <a:picLocks noGrp="1" noChangeAspect="1" noChangeArrowheads="1"/>
          </p:cNvPicPr>
          <p:nvPr>
            <p:ph sz="half" idx="2"/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62000" y="3141663"/>
            <a:ext cx="7772400" cy="1754187"/>
          </a:xfrm>
          <a:noFill/>
          <a:ln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11188" y="3429000"/>
            <a:ext cx="5400675" cy="2413000"/>
            <a:chOff x="385" y="2160"/>
            <a:chExt cx="3402" cy="1520"/>
          </a:xfrm>
        </p:grpSpPr>
        <p:sp>
          <p:nvSpPr>
            <p:cNvPr id="790534" name="Oval 6"/>
            <p:cNvSpPr>
              <a:spLocks noChangeArrowheads="1"/>
            </p:cNvSpPr>
            <p:nvPr/>
          </p:nvSpPr>
          <p:spPr bwMode="auto">
            <a:xfrm>
              <a:off x="385" y="2160"/>
              <a:ext cx="499" cy="1134"/>
            </a:xfrm>
            <a:prstGeom prst="ellipse">
              <a:avLst/>
            </a:prstGeom>
            <a:noFill/>
            <a:ln w="25400" algn="ctr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90535" name="Oval 7"/>
            <p:cNvSpPr>
              <a:spLocks noChangeArrowheads="1"/>
            </p:cNvSpPr>
            <p:nvPr/>
          </p:nvSpPr>
          <p:spPr bwMode="auto">
            <a:xfrm>
              <a:off x="3016" y="2341"/>
              <a:ext cx="499" cy="72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90536" name="Text Box 8"/>
            <p:cNvSpPr txBox="1">
              <a:spLocks noChangeArrowheads="1"/>
            </p:cNvSpPr>
            <p:nvPr/>
          </p:nvSpPr>
          <p:spPr bwMode="auto">
            <a:xfrm>
              <a:off x="1837" y="3430"/>
              <a:ext cx="195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2000">
                  <a:latin typeface="Arial" charset="0"/>
                </a:rPr>
                <a:t>System managed ids</a:t>
              </a:r>
            </a:p>
          </p:txBody>
        </p:sp>
        <p:cxnSp>
          <p:nvCxnSpPr>
            <p:cNvPr id="790537" name="AutoShape 9"/>
            <p:cNvCxnSpPr>
              <a:cxnSpLocks noChangeShapeType="1"/>
              <a:stCxn id="790536" idx="0"/>
              <a:endCxn id="790534" idx="5"/>
            </p:cNvCxnSpPr>
            <p:nvPr/>
          </p:nvCxnSpPr>
          <p:spPr bwMode="auto">
            <a:xfrm flipH="1" flipV="1">
              <a:off x="811" y="3136"/>
              <a:ext cx="2001" cy="294"/>
            </a:xfrm>
            <a:prstGeom prst="straightConnector1">
              <a:avLst/>
            </a:prstGeom>
            <a:noFill/>
            <a:ln w="22225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790538" name="AutoShape 10"/>
            <p:cNvCxnSpPr>
              <a:cxnSpLocks noChangeShapeType="1"/>
              <a:stCxn id="790536" idx="0"/>
              <a:endCxn id="790535" idx="3"/>
            </p:cNvCxnSpPr>
            <p:nvPr/>
          </p:nvCxnSpPr>
          <p:spPr bwMode="auto">
            <a:xfrm flipV="1">
              <a:off x="2812" y="2969"/>
              <a:ext cx="277" cy="461"/>
            </a:xfrm>
            <a:prstGeom prst="straightConnector1">
              <a:avLst/>
            </a:prstGeom>
            <a:noFill/>
            <a:ln w="22225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55650" y="3644900"/>
            <a:ext cx="4824413" cy="1223963"/>
            <a:chOff x="476" y="2296"/>
            <a:chExt cx="3039" cy="771"/>
          </a:xfrm>
        </p:grpSpPr>
        <p:sp>
          <p:nvSpPr>
            <p:cNvPr id="790540" name="Rectangle 12"/>
            <p:cNvSpPr>
              <a:spLocks noChangeArrowheads="1"/>
            </p:cNvSpPr>
            <p:nvPr/>
          </p:nvSpPr>
          <p:spPr bwMode="auto">
            <a:xfrm>
              <a:off x="476" y="2296"/>
              <a:ext cx="363" cy="7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90541" name="Rectangle 13"/>
            <p:cNvSpPr>
              <a:spLocks noChangeArrowheads="1"/>
            </p:cNvSpPr>
            <p:nvPr/>
          </p:nvSpPr>
          <p:spPr bwMode="auto">
            <a:xfrm>
              <a:off x="2336" y="2374"/>
              <a:ext cx="408" cy="69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90542" name="Rectangle 14"/>
            <p:cNvSpPr>
              <a:spLocks noChangeArrowheads="1"/>
            </p:cNvSpPr>
            <p:nvPr/>
          </p:nvSpPr>
          <p:spPr bwMode="auto">
            <a:xfrm>
              <a:off x="3072" y="2523"/>
              <a:ext cx="398" cy="4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517" y="2432"/>
              <a:ext cx="998" cy="544"/>
              <a:chOff x="2517" y="2432"/>
              <a:chExt cx="998" cy="544"/>
            </a:xfrm>
          </p:grpSpPr>
          <p:sp>
            <p:nvSpPr>
              <p:cNvPr id="790544" name="Line 16"/>
              <p:cNvSpPr>
                <a:spLocks noChangeShapeType="1"/>
              </p:cNvSpPr>
              <p:nvPr/>
            </p:nvSpPr>
            <p:spPr bwMode="auto">
              <a:xfrm>
                <a:off x="2517" y="2432"/>
                <a:ext cx="998" cy="182"/>
              </a:xfrm>
              <a:prstGeom prst="line">
                <a:avLst/>
              </a:prstGeom>
              <a:noFill/>
              <a:ln w="25400">
                <a:solidFill>
                  <a:srgbClr val="336600"/>
                </a:solidFill>
                <a:miter lim="800000"/>
                <a:headEnd type="oval" w="lg" len="lg"/>
                <a:tailEnd type="triangle" w="med" len="lg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90545" name="Line 17"/>
              <p:cNvSpPr>
                <a:spLocks noChangeShapeType="1"/>
              </p:cNvSpPr>
              <p:nvPr/>
            </p:nvSpPr>
            <p:spPr bwMode="auto">
              <a:xfrm flipV="1">
                <a:off x="2517" y="2659"/>
                <a:ext cx="998" cy="136"/>
              </a:xfrm>
              <a:prstGeom prst="line">
                <a:avLst/>
              </a:prstGeom>
              <a:noFill/>
              <a:ln w="25400">
                <a:solidFill>
                  <a:srgbClr val="336600"/>
                </a:solidFill>
                <a:miter lim="800000"/>
                <a:headEnd type="oval" w="lg" len="lg"/>
                <a:tailEnd type="triangle" w="med" len="lg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90546" name="Line 18"/>
              <p:cNvSpPr>
                <a:spLocks noChangeShapeType="1"/>
              </p:cNvSpPr>
              <p:nvPr/>
            </p:nvSpPr>
            <p:spPr bwMode="auto">
              <a:xfrm>
                <a:off x="2517" y="2614"/>
                <a:ext cx="998" cy="181"/>
              </a:xfrm>
              <a:prstGeom prst="line">
                <a:avLst/>
              </a:prstGeom>
              <a:noFill/>
              <a:ln w="25400">
                <a:solidFill>
                  <a:srgbClr val="336600"/>
                </a:solidFill>
                <a:miter lim="800000"/>
                <a:headEnd type="oval" w="lg" len="lg"/>
                <a:tailEnd type="triangle" w="med" len="lg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90547" name="Line 19"/>
              <p:cNvSpPr>
                <a:spLocks noChangeShapeType="1"/>
              </p:cNvSpPr>
              <p:nvPr/>
            </p:nvSpPr>
            <p:spPr bwMode="auto">
              <a:xfrm flipV="1">
                <a:off x="2517" y="2976"/>
                <a:ext cx="45" cy="0"/>
              </a:xfrm>
              <a:prstGeom prst="line">
                <a:avLst/>
              </a:prstGeom>
              <a:noFill/>
              <a:ln w="25400">
                <a:solidFill>
                  <a:srgbClr val="336600"/>
                </a:solidFill>
                <a:miter lim="800000"/>
                <a:headEnd type="oval" w="lg" len="lg"/>
                <a:tailEnd type="triangle" w="med" len="lg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3203575" y="3644900"/>
            <a:ext cx="2663825" cy="2566988"/>
            <a:chOff x="2018" y="2341"/>
            <a:chExt cx="1769" cy="1610"/>
          </a:xfrm>
        </p:grpSpPr>
        <p:sp>
          <p:nvSpPr>
            <p:cNvPr id="790548" name="Oval 20"/>
            <p:cNvSpPr>
              <a:spLocks noChangeArrowheads="1"/>
            </p:cNvSpPr>
            <p:nvPr/>
          </p:nvSpPr>
          <p:spPr bwMode="auto">
            <a:xfrm>
              <a:off x="2290" y="2341"/>
              <a:ext cx="499" cy="726"/>
            </a:xfrm>
            <a:prstGeom prst="ellipse">
              <a:avLst/>
            </a:prstGeom>
            <a:noFill/>
            <a:ln w="28575">
              <a:solidFill>
                <a:srgbClr val="33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90555" name="Text Box 27"/>
            <p:cNvSpPr txBox="1">
              <a:spLocks noChangeArrowheads="1"/>
            </p:cNvSpPr>
            <p:nvPr/>
          </p:nvSpPr>
          <p:spPr bwMode="auto">
            <a:xfrm>
              <a:off x="2018" y="3702"/>
              <a:ext cx="1769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2000">
                  <a:latin typeface="Arial" charset="0"/>
                </a:rPr>
                <a:t>used as references</a:t>
              </a:r>
            </a:p>
          </p:txBody>
        </p:sp>
        <p:sp>
          <p:nvSpPr>
            <p:cNvPr id="790556" name="Line 28"/>
            <p:cNvSpPr>
              <a:spLocks noChangeShapeType="1"/>
            </p:cNvSpPr>
            <p:nvPr/>
          </p:nvSpPr>
          <p:spPr bwMode="auto">
            <a:xfrm>
              <a:off x="2562" y="3067"/>
              <a:ext cx="91" cy="726"/>
            </a:xfrm>
            <a:prstGeom prst="line">
              <a:avLst/>
            </a:prstGeom>
            <a:noFill/>
            <a:ln w="25400">
              <a:solidFill>
                <a:srgbClr val="3366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>
              <a:solidFill>
                <a:srgbClr val="0066FF"/>
              </a:solidFill>
              <a:latin typeface="Trebuchet MS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t-IT"/>
          </a:p>
          <a:p>
            <a:fld id="{E2EB87C9-908A-48D4-AAFE-B1CF23B8CB46}" type="slidenum">
              <a:rPr lang="it-IT">
                <a:latin typeface="Trebuchet MS" pitchFamily="34" charset="0"/>
              </a:rPr>
              <a:pPr/>
              <a:t>40</a:t>
            </a:fld>
            <a:endParaRPr lang="it-IT">
              <a:latin typeface="Trebuchet MS" pitchFamily="34" charset="0"/>
            </a:endParaRP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Rule signature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Head</a:t>
            </a:r>
          </a:p>
          <a:p>
            <a:pPr lvl="2"/>
            <a:r>
              <a:rPr lang="en-US" dirty="0">
                <a:solidFill>
                  <a:srgbClr val="0066FF"/>
                </a:solidFill>
              </a:rPr>
              <a:t>Relationship</a:t>
            </a:r>
            <a:r>
              <a:rPr lang="en-US" dirty="0"/>
              <a:t> (OID:#relationship_1(eOid,rOid</a:t>
            </a:r>
            <a:r>
              <a:rPr lang="en-US" dirty="0" smtClean="0"/>
              <a:t>), </a:t>
            </a:r>
            <a:br>
              <a:rPr lang="en-US" dirty="0" smtClean="0"/>
            </a:br>
            <a:r>
              <a:rPr lang="en-US" dirty="0" smtClean="0"/>
              <a:t>	Name</a:t>
            </a:r>
            <a:r>
              <a:rPr lang="en-US" dirty="0"/>
              <a:t>: eN+rN,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0066FF"/>
                </a:solidFill>
              </a:rPr>
              <a:t>isOpt1: false</a:t>
            </a:r>
            <a:r>
              <a:rPr lang="en-US" dirty="0"/>
              <a:t>, </a:t>
            </a:r>
            <a:r>
              <a:rPr lang="en-US" dirty="0">
                <a:solidFill>
                  <a:srgbClr val="0066FF"/>
                </a:solidFill>
              </a:rPr>
              <a:t>isFunct1: true</a:t>
            </a:r>
            <a:r>
              <a:rPr lang="en-US" dirty="0"/>
              <a:t>, </a:t>
            </a:r>
            <a:r>
              <a:rPr lang="en-US" dirty="0">
                <a:solidFill>
                  <a:srgbClr val="0066FF"/>
                </a:solidFill>
              </a:rPr>
              <a:t>isIdent: true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	isOpt2: isOpt, </a:t>
            </a:r>
            <a:r>
              <a:rPr lang="en-US" dirty="0">
                <a:solidFill>
                  <a:srgbClr val="0066FF"/>
                </a:solidFill>
              </a:rPr>
              <a:t>isFunct2: false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	Entity1: #entity_1(rOid), Entity2: #entity_0(eOid))</a:t>
            </a:r>
            <a:br>
              <a:rPr lang="en-US" dirty="0"/>
            </a:br>
            <a:r>
              <a:rPr lang="en-US" dirty="0">
                <a:sym typeface="Symbol" pitchFamily="18" charset="2"/>
              </a:rPr>
              <a:t></a:t>
            </a:r>
            <a:br>
              <a:rPr lang="en-US" dirty="0">
                <a:sym typeface="Symbol" pitchFamily="18" charset="2"/>
              </a:rPr>
            </a:br>
            <a:r>
              <a:rPr lang="en-US" dirty="0"/>
              <a:t>Relationship (OID:,rOid, Name: rN,</a:t>
            </a:r>
            <a:br>
              <a:rPr lang="en-US" dirty="0"/>
            </a:br>
            <a:r>
              <a:rPr lang="en-US" dirty="0"/>
              <a:t>	isOpt1: isOpt, isFunct1: false, isFunct2: false,</a:t>
            </a:r>
            <a:br>
              <a:rPr lang="en-US" dirty="0"/>
            </a:br>
            <a:r>
              <a:rPr lang="en-US" dirty="0"/>
              <a:t>	Entity1: eOid),</a:t>
            </a:r>
            <a:br>
              <a:rPr lang="en-US" dirty="0"/>
            </a:br>
            <a:r>
              <a:rPr lang="en-US" dirty="0"/>
              <a:t>Entity (OID: eOid, Name:eN)</a:t>
            </a:r>
          </a:p>
        </p:txBody>
      </p:sp>
      <p:pic>
        <p:nvPicPr>
          <p:cNvPr id="87044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5146675"/>
            <a:ext cx="383698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>
              <a:solidFill>
                <a:srgbClr val="0066FF"/>
              </a:solidFill>
              <a:latin typeface="Trebuchet MS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t-IT"/>
          </a:p>
          <a:p>
            <a:fld id="{04DB15E0-20BF-4543-8BFD-B437D257822B}" type="slidenum">
              <a:rPr lang="it-IT">
                <a:latin typeface="Trebuchet MS" pitchFamily="34" charset="0"/>
              </a:rPr>
              <a:pPr/>
              <a:t>41</a:t>
            </a:fld>
            <a:endParaRPr lang="it-IT">
              <a:latin typeface="Trebuchet MS" pitchFamily="34" charset="0"/>
            </a:endParaRP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Rule signature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MAP</a:t>
            </a:r>
          </a:p>
          <a:p>
            <a:pPr lvl="2"/>
            <a:r>
              <a:rPr lang="en-US" dirty="0"/>
              <a:t>Relationship (OID:#relationship_1(eOid,rOid),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Name</a:t>
            </a:r>
            <a:r>
              <a:rPr lang="en-US" dirty="0"/>
              <a:t>: eN+rN,</a:t>
            </a:r>
            <a:br>
              <a:rPr lang="en-US" dirty="0"/>
            </a:br>
            <a:r>
              <a:rPr lang="en-US" dirty="0"/>
              <a:t>	isOpt1: false, isFunct1: true, isIdent: true,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0066FF"/>
                </a:solidFill>
              </a:rPr>
              <a:t>isOpt2: isOpt</a:t>
            </a:r>
            <a:r>
              <a:rPr lang="en-US" dirty="0"/>
              <a:t>, isFunct2: false,</a:t>
            </a:r>
            <a:br>
              <a:rPr lang="en-US" dirty="0"/>
            </a:br>
            <a:r>
              <a:rPr lang="en-US" dirty="0"/>
              <a:t>	Entity1: #entity_1(rOid), Entity2: #entity_0(eOid))</a:t>
            </a:r>
            <a:br>
              <a:rPr lang="en-US" dirty="0"/>
            </a:br>
            <a:r>
              <a:rPr lang="en-US" dirty="0">
                <a:sym typeface="Symbol" pitchFamily="18" charset="2"/>
              </a:rPr>
              <a:t>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olidFill>
                  <a:srgbClr val="0066FF"/>
                </a:solidFill>
              </a:rPr>
              <a:t>Relationship</a:t>
            </a:r>
            <a:r>
              <a:rPr lang="en-US" dirty="0"/>
              <a:t> (OID:,rOid, Name: rN,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0066FF"/>
                </a:solidFill>
              </a:rPr>
              <a:t>isOpt1: isOpt</a:t>
            </a:r>
            <a:r>
              <a:rPr lang="en-US" dirty="0"/>
              <a:t>, isFunct1: false, isFunct2: false,</a:t>
            </a:r>
            <a:br>
              <a:rPr lang="en-US" dirty="0"/>
            </a:br>
            <a:r>
              <a:rPr lang="en-US" dirty="0"/>
              <a:t>	Entity1: eOid),</a:t>
            </a:r>
            <a:br>
              <a:rPr lang="en-US" dirty="0"/>
            </a:br>
            <a:r>
              <a:rPr lang="en-US" dirty="0"/>
              <a:t>Entity (OID: eOid, Name:eN)</a:t>
            </a:r>
          </a:p>
        </p:txBody>
      </p:sp>
      <p:pic>
        <p:nvPicPr>
          <p:cNvPr id="91140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3863" y="5905500"/>
            <a:ext cx="28067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Reasoning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Formal System</a:t>
            </a:r>
          </a:p>
          <a:p>
            <a:pPr lvl="1"/>
            <a:r>
              <a:rPr lang="en-GB" dirty="0"/>
              <a:t>Compact representation of models and rules</a:t>
            </a:r>
          </a:p>
          <a:p>
            <a:pPr lvl="2"/>
            <a:r>
              <a:rPr lang="en-US" dirty="0"/>
              <a:t>Based on logical formulas</a:t>
            </a:r>
          </a:p>
          <a:p>
            <a:pPr lvl="1"/>
            <a:r>
              <a:rPr lang="en-US" dirty="0"/>
              <a:t>Reasoning on data models</a:t>
            </a:r>
          </a:p>
          <a:p>
            <a:pPr lvl="2"/>
            <a:r>
              <a:rPr lang="en-US" dirty="0"/>
              <a:t>Union, intersection, difference of models and schemas</a:t>
            </a:r>
          </a:p>
          <a:p>
            <a:pPr lvl="2"/>
            <a:r>
              <a:rPr lang="en-US" dirty="0"/>
              <a:t>Applicability and application of rules and programs</a:t>
            </a:r>
          </a:p>
          <a:p>
            <a:pPr lvl="1"/>
            <a:r>
              <a:rPr lang="en-US" dirty="0"/>
              <a:t>Sound and complete </a:t>
            </a:r>
            <a:r>
              <a:rPr lang="en-US" dirty="0" smtClean="0"/>
              <a:t>with </a:t>
            </a:r>
            <a:r>
              <a:rPr lang="en-US" dirty="0"/>
              <a:t>respect to the Datalog programs</a:t>
            </a:r>
          </a:p>
          <a:p>
            <a:pPr lvl="2"/>
            <a:r>
              <a:rPr lang="en-US" dirty="0" smtClean="0"/>
              <a:t>let us see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42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19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ED25-F3E2-4570-B163-1ABC4492B6C6}" type="slidenum">
              <a:rPr lang="it-IT"/>
              <a:pPr/>
              <a:t>43</a:t>
            </a:fld>
            <a:endParaRPr lang="it-IT"/>
          </a:p>
        </p:txBody>
      </p:sp>
      <p:sp>
        <p:nvSpPr>
          <p:cNvPr id="87657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Reasoning on translations</a:t>
            </a:r>
          </a:p>
        </p:txBody>
      </p:sp>
      <p:sp>
        <p:nvSpPr>
          <p:cNvPr id="876575" name="Rectangle 31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3429000"/>
            <a:ext cx="7772400" cy="1457325"/>
          </a:xfrm>
        </p:spPr>
        <p:txBody>
          <a:bodyPr/>
          <a:lstStyle/>
          <a:p>
            <a:pPr marL="365125" indent="-365125" defTabSz="411163"/>
            <a:r>
              <a:rPr lang="en-US" i="1" dirty="0">
                <a:latin typeface="Century Schoolbook" pitchFamily="18" charset="0"/>
              </a:rPr>
              <a:t>M</a:t>
            </a:r>
            <a:r>
              <a:rPr lang="en-US" i="1" baseline="-25000" dirty="0">
                <a:latin typeface="Century Schoolbook" pitchFamily="18" charset="0"/>
              </a:rPr>
              <a:t>1 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= SIG(</a:t>
            </a:r>
            <a:r>
              <a:rPr lang="en-US" b="1" i="1" dirty="0">
                <a:latin typeface="French Script MT" pitchFamily="66" charset="0"/>
                <a:sym typeface="Symbol" pitchFamily="18" charset="2"/>
              </a:rPr>
              <a:t>M</a:t>
            </a:r>
            <a:r>
              <a:rPr lang="en-US" i="1" baseline="-25000" dirty="0">
                <a:latin typeface="Century Schoolbook" pitchFamily="18" charset="0"/>
                <a:sym typeface="Symbol" pitchFamily="18" charset="2"/>
              </a:rPr>
              <a:t>1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)</a:t>
            </a:r>
            <a:r>
              <a:rPr lang="it-IT" dirty="0">
                <a:sym typeface="Symbol" pitchFamily="18" charset="2"/>
              </a:rPr>
              <a:t> 		</a:t>
            </a:r>
            <a:r>
              <a:rPr lang="it-IT" dirty="0" err="1">
                <a:sym typeface="Symbol" pitchFamily="18" charset="2"/>
              </a:rPr>
              <a:t>description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of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model</a:t>
            </a:r>
            <a:r>
              <a:rPr lang="it-IT" dirty="0">
                <a:sym typeface="Symbol" pitchFamily="18" charset="2"/>
              </a:rPr>
              <a:t> </a:t>
            </a:r>
            <a:r>
              <a:rPr lang="en-US" b="1" i="1" dirty="0">
                <a:latin typeface="French Script MT" pitchFamily="66" charset="0"/>
                <a:sym typeface="Symbol" pitchFamily="18" charset="2"/>
              </a:rPr>
              <a:t>M</a:t>
            </a:r>
            <a:r>
              <a:rPr lang="en-US" i="1" baseline="-25000" dirty="0">
                <a:latin typeface="Century Schoolbook" pitchFamily="18" charset="0"/>
                <a:sym typeface="Symbol" pitchFamily="18" charset="2"/>
              </a:rPr>
              <a:t>1 </a:t>
            </a:r>
          </a:p>
          <a:p>
            <a:pPr marL="365125" indent="-365125" defTabSz="411163"/>
            <a:r>
              <a:rPr lang="en-US" i="1" dirty="0">
                <a:latin typeface="Century Schoolbook" pitchFamily="18" charset="0"/>
                <a:sym typeface="Symbol" pitchFamily="18" charset="2"/>
              </a:rPr>
              <a:t>r</a:t>
            </a:r>
            <a:r>
              <a:rPr lang="en-US" b="1" i="1" baseline="-25000" dirty="0">
                <a:latin typeface="Century Schoolbook" pitchFamily="18" charset="0"/>
                <a:sym typeface="Symbol" pitchFamily="18" charset="2"/>
              </a:rPr>
              <a:t>P 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= SIG(</a:t>
            </a:r>
            <a:r>
              <a:rPr lang="en-US" b="1" i="1" dirty="0">
                <a:latin typeface="Century Schoolbook" pitchFamily="18" charset="0"/>
                <a:sym typeface="Symbol" pitchFamily="18" charset="2"/>
              </a:rPr>
              <a:t>P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)		</a:t>
            </a:r>
            <a:r>
              <a:rPr lang="it-IT" dirty="0" err="1">
                <a:sym typeface="Symbol" pitchFamily="18" charset="2"/>
              </a:rPr>
              <a:t>signature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of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Datalog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program</a:t>
            </a:r>
            <a:r>
              <a:rPr lang="it-IT" dirty="0">
                <a:sym typeface="Symbol" pitchFamily="18" charset="2"/>
              </a:rPr>
              <a:t> </a:t>
            </a:r>
            <a:r>
              <a:rPr lang="en-US" b="1" i="1" dirty="0">
                <a:latin typeface="Century Schoolbook" pitchFamily="18" charset="0"/>
                <a:sym typeface="Symbol" pitchFamily="18" charset="2"/>
              </a:rPr>
              <a:t>P</a:t>
            </a:r>
            <a:endParaRPr lang="en-US" i="1" baseline="-25000" dirty="0">
              <a:latin typeface="Century Schoolbook" pitchFamily="18" charset="0"/>
              <a:sym typeface="Symbol" pitchFamily="18" charset="2"/>
            </a:endParaRPr>
          </a:p>
          <a:p>
            <a:pPr marL="365125" indent="-365125" defTabSz="411163" eaLnBrk="1" hangingPunct="1">
              <a:spcBef>
                <a:spcPct val="50000"/>
              </a:spcBef>
            </a:pPr>
            <a:r>
              <a:rPr lang="en-US" i="1" dirty="0">
                <a:latin typeface="Century Schoolbook" pitchFamily="18" charset="0"/>
              </a:rPr>
              <a:t>M</a:t>
            </a:r>
            <a:r>
              <a:rPr lang="en-US" i="1" baseline="-25000" dirty="0">
                <a:latin typeface="Century Schoolbook" pitchFamily="18" charset="0"/>
              </a:rPr>
              <a:t>2 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= r</a:t>
            </a:r>
            <a:r>
              <a:rPr lang="en-US" b="1" i="1" baseline="-25000" dirty="0">
                <a:latin typeface="Century Schoolbook" pitchFamily="18" charset="0"/>
                <a:sym typeface="Symbol" pitchFamily="18" charset="2"/>
              </a:rPr>
              <a:t>P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(M</a:t>
            </a:r>
            <a:r>
              <a:rPr lang="en-US" i="1" baseline="-25000" dirty="0">
                <a:latin typeface="Century Schoolbook" pitchFamily="18" charset="0"/>
                <a:sym typeface="Symbol" pitchFamily="18" charset="2"/>
              </a:rPr>
              <a:t>1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)		</a:t>
            </a:r>
            <a:r>
              <a:rPr lang="it-IT" dirty="0" err="1">
                <a:sym typeface="Symbol" pitchFamily="18" charset="2"/>
              </a:rPr>
              <a:t>application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of</a:t>
            </a:r>
            <a:r>
              <a:rPr lang="it-IT" dirty="0">
                <a:sym typeface="Symbol" pitchFamily="18" charset="2"/>
              </a:rPr>
              <a:t> the </a:t>
            </a:r>
            <a:r>
              <a:rPr lang="it-IT" dirty="0" err="1">
                <a:sym typeface="Symbol" pitchFamily="18" charset="2"/>
              </a:rPr>
              <a:t>sig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of</a:t>
            </a:r>
            <a:r>
              <a:rPr lang="it-IT" dirty="0">
                <a:sym typeface="Symbol" pitchFamily="18" charset="2"/>
              </a:rPr>
              <a:t> </a:t>
            </a:r>
            <a:r>
              <a:rPr lang="en-US" b="1" i="1" dirty="0">
                <a:latin typeface="Century Schoolbook" pitchFamily="18" charset="0"/>
                <a:sym typeface="Symbol" pitchFamily="18" charset="2"/>
              </a:rPr>
              <a:t>P</a:t>
            </a:r>
            <a:r>
              <a:rPr lang="it-IT" dirty="0">
                <a:sym typeface="Symbol" pitchFamily="18" charset="2"/>
              </a:rPr>
              <a:t>  </a:t>
            </a:r>
            <a:r>
              <a:rPr lang="it-IT" dirty="0" err="1">
                <a:sym typeface="Symbol" pitchFamily="18" charset="2"/>
              </a:rPr>
              <a:t>to</a:t>
            </a:r>
            <a:r>
              <a:rPr lang="it-IT" dirty="0">
                <a:sym typeface="Symbol" pitchFamily="18" charset="2"/>
              </a:rPr>
              <a:t> the </a:t>
            </a:r>
            <a:r>
              <a:rPr lang="it-IT" dirty="0" err="1">
                <a:sym typeface="Symbol" pitchFamily="18" charset="2"/>
              </a:rPr>
              <a:t>desc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of</a:t>
            </a:r>
            <a:r>
              <a:rPr lang="it-IT" dirty="0">
                <a:sym typeface="Symbol" pitchFamily="18" charset="2"/>
              </a:rPr>
              <a:t> </a:t>
            </a:r>
            <a:r>
              <a:rPr lang="en-US" b="1" i="1" dirty="0">
                <a:latin typeface="French Script MT" pitchFamily="66" charset="0"/>
                <a:sym typeface="Symbol" pitchFamily="18" charset="2"/>
              </a:rPr>
              <a:t>M</a:t>
            </a:r>
            <a:r>
              <a:rPr lang="en-US" i="1" baseline="-25000" dirty="0">
                <a:latin typeface="Century Schoolbook" pitchFamily="18" charset="0"/>
                <a:sym typeface="Symbol" pitchFamily="18" charset="2"/>
              </a:rPr>
              <a:t>1</a:t>
            </a:r>
            <a:endParaRPr lang="en-US" i="1" dirty="0">
              <a:latin typeface="Century Schoolbook" pitchFamily="18" charset="0"/>
              <a:sym typeface="Symbol" pitchFamily="18" charset="2"/>
            </a:endParaRPr>
          </a:p>
          <a:p>
            <a:pPr marL="365125" indent="-365125" defTabSz="411163"/>
            <a:endParaRPr lang="it-IT" i="1" baseline="-25000" dirty="0">
              <a:latin typeface="Century Schoolbook" pitchFamily="18" charset="0"/>
              <a:sym typeface="Symbol" pitchFamily="18" charset="2"/>
            </a:endParaRPr>
          </a:p>
        </p:txBody>
      </p:sp>
      <p:sp>
        <p:nvSpPr>
          <p:cNvPr id="876568" name="Text Box 24"/>
          <p:cNvSpPr txBox="1">
            <a:spLocks noChangeArrowheads="1"/>
          </p:cNvSpPr>
          <p:nvPr/>
        </p:nvSpPr>
        <p:spPr bwMode="auto">
          <a:xfrm>
            <a:off x="682625" y="1456502"/>
            <a:ext cx="2089150" cy="456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i="1" dirty="0">
                <a:latin typeface="Century Schoolbook" pitchFamily="18" charset="0"/>
                <a:sym typeface="Symbol" pitchFamily="18" charset="2"/>
              </a:rPr>
              <a:t>S</a:t>
            </a:r>
            <a:r>
              <a:rPr lang="en-US" i="1" baseline="-25000" dirty="0">
                <a:latin typeface="Century Schoolbook" pitchFamily="18" charset="0"/>
                <a:sym typeface="Symbol" pitchFamily="18" charset="2"/>
              </a:rPr>
              <a:t>1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  </a:t>
            </a:r>
            <a:r>
              <a:rPr lang="en-US" b="1" i="1" dirty="0">
                <a:latin typeface="French Script MT" pitchFamily="66" charset="0"/>
              </a:rPr>
              <a:t>M</a:t>
            </a:r>
            <a:r>
              <a:rPr lang="en-US" i="1" baseline="-25000" dirty="0">
                <a:latin typeface="Century Schoolbook" pitchFamily="18" charset="0"/>
              </a:rPr>
              <a:t>1</a:t>
            </a:r>
            <a:endParaRPr lang="en-US" i="1" dirty="0">
              <a:latin typeface="Century Schoolbook" pitchFamily="18" charset="0"/>
              <a:sym typeface="Symbol" pitchFamily="18" charset="2"/>
            </a:endParaRPr>
          </a:p>
        </p:txBody>
      </p:sp>
      <p:sp>
        <p:nvSpPr>
          <p:cNvPr id="876565" name="Text Box 21"/>
          <p:cNvSpPr txBox="1">
            <a:spLocks noChangeArrowheads="1"/>
          </p:cNvSpPr>
          <p:nvPr/>
        </p:nvSpPr>
        <p:spPr bwMode="auto">
          <a:xfrm>
            <a:off x="2987675" y="1147761"/>
            <a:ext cx="2089150" cy="457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i="1">
                <a:latin typeface="Century Schoolbook" pitchFamily="18" charset="0"/>
              </a:rPr>
              <a:t>P</a:t>
            </a:r>
            <a:endParaRPr lang="en-US" b="1" i="1">
              <a:latin typeface="Century Schoolbook" pitchFamily="18" charset="0"/>
              <a:sym typeface="Symbol" pitchFamily="18" charset="2"/>
            </a:endParaRPr>
          </a:p>
        </p:txBody>
      </p:sp>
      <p:sp>
        <p:nvSpPr>
          <p:cNvPr id="876567" name="Text Box 23"/>
          <p:cNvSpPr txBox="1">
            <a:spLocks noChangeArrowheads="1"/>
          </p:cNvSpPr>
          <p:nvPr/>
        </p:nvSpPr>
        <p:spPr bwMode="auto">
          <a:xfrm>
            <a:off x="5219700" y="1456502"/>
            <a:ext cx="2089150" cy="456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Century Schoolbook" pitchFamily="18" charset="0"/>
              </a:rPr>
              <a:t>S</a:t>
            </a:r>
            <a:r>
              <a:rPr lang="en-US" i="1" baseline="-25000">
                <a:latin typeface="Century Schoolbook" pitchFamily="18" charset="0"/>
              </a:rPr>
              <a:t>2 </a:t>
            </a:r>
            <a:r>
              <a:rPr lang="en-US" i="1">
                <a:latin typeface="Century Schoolbook" pitchFamily="18" charset="0"/>
                <a:sym typeface="Symbol" pitchFamily="18" charset="2"/>
              </a:rPr>
              <a:t>= </a:t>
            </a:r>
            <a:r>
              <a:rPr lang="en-US" b="1" i="1">
                <a:latin typeface="Century Schoolbook" pitchFamily="18" charset="0"/>
                <a:sym typeface="Symbol" pitchFamily="18" charset="2"/>
              </a:rPr>
              <a:t>P</a:t>
            </a:r>
            <a:r>
              <a:rPr lang="en-US" i="1">
                <a:latin typeface="Century Schoolbook" pitchFamily="18" charset="0"/>
                <a:sym typeface="Symbol" pitchFamily="18" charset="2"/>
              </a:rPr>
              <a:t>(S</a:t>
            </a:r>
            <a:r>
              <a:rPr lang="en-US" i="1" baseline="-25000">
                <a:latin typeface="Century Schoolbook" pitchFamily="18" charset="0"/>
                <a:sym typeface="Symbol" pitchFamily="18" charset="2"/>
              </a:rPr>
              <a:t>1</a:t>
            </a:r>
            <a:r>
              <a:rPr lang="en-US" i="1">
                <a:latin typeface="Century Schoolbook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76569" name="Line 25"/>
          <p:cNvSpPr>
            <a:spLocks noChangeShapeType="1"/>
          </p:cNvSpPr>
          <p:nvPr/>
        </p:nvSpPr>
        <p:spPr bwMode="auto">
          <a:xfrm>
            <a:off x="2771775" y="1664151"/>
            <a:ext cx="2520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25" name="Gruppo 24"/>
          <p:cNvGrpSpPr/>
          <p:nvPr/>
        </p:nvGrpSpPr>
        <p:grpSpPr>
          <a:xfrm>
            <a:off x="2771775" y="2758405"/>
            <a:ext cx="4537075" cy="456281"/>
            <a:chOff x="2771775" y="2591719"/>
            <a:chExt cx="4537075" cy="456281"/>
          </a:xfrm>
        </p:grpSpPr>
        <p:sp>
          <p:nvSpPr>
            <p:cNvPr id="876566" name="Text Box 22"/>
            <p:cNvSpPr txBox="1">
              <a:spLocks noChangeArrowheads="1"/>
            </p:cNvSpPr>
            <p:nvPr/>
          </p:nvSpPr>
          <p:spPr bwMode="auto">
            <a:xfrm>
              <a:off x="5219700" y="2591719"/>
              <a:ext cx="2089150" cy="456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 dirty="0">
                  <a:latin typeface="Century Schoolbook" pitchFamily="18" charset="0"/>
                </a:rPr>
                <a:t>M</a:t>
              </a:r>
              <a:r>
                <a:rPr lang="en-US" i="1" baseline="-25000" dirty="0">
                  <a:latin typeface="Century Schoolbook" pitchFamily="18" charset="0"/>
                </a:rPr>
                <a:t>2 </a:t>
              </a:r>
              <a:r>
                <a:rPr lang="en-US" i="1" dirty="0">
                  <a:latin typeface="Century Schoolbook" pitchFamily="18" charset="0"/>
                  <a:sym typeface="Symbol" pitchFamily="18" charset="2"/>
                </a:rPr>
                <a:t>= r</a:t>
              </a:r>
              <a:r>
                <a:rPr lang="en-US" b="1" i="1" baseline="-25000" dirty="0">
                  <a:latin typeface="Century Schoolbook" pitchFamily="18" charset="0"/>
                  <a:sym typeface="Symbol" pitchFamily="18" charset="2"/>
                </a:rPr>
                <a:t>P</a:t>
              </a:r>
              <a:r>
                <a:rPr lang="en-US" i="1" dirty="0">
                  <a:latin typeface="Century Schoolbook" pitchFamily="18" charset="0"/>
                  <a:sym typeface="Symbol" pitchFamily="18" charset="2"/>
                </a:rPr>
                <a:t>(M</a:t>
              </a:r>
              <a:r>
                <a:rPr lang="en-US" i="1" baseline="-25000" dirty="0">
                  <a:latin typeface="Century Schoolbook" pitchFamily="18" charset="0"/>
                  <a:sym typeface="Symbol" pitchFamily="18" charset="2"/>
                </a:rPr>
                <a:t>1</a:t>
              </a:r>
              <a:r>
                <a:rPr lang="en-US" i="1" dirty="0">
                  <a:latin typeface="Century Schoolbook" pitchFamily="18" charset="0"/>
                  <a:sym typeface="Symbol" pitchFamily="18" charset="2"/>
                </a:rPr>
                <a:t>)</a:t>
              </a:r>
            </a:p>
          </p:txBody>
        </p:sp>
        <p:sp>
          <p:nvSpPr>
            <p:cNvPr id="876570" name="Line 26"/>
            <p:cNvSpPr>
              <a:spLocks noChangeShapeType="1"/>
            </p:cNvSpPr>
            <p:nvPr/>
          </p:nvSpPr>
          <p:spPr bwMode="auto">
            <a:xfrm>
              <a:off x="2771775" y="2799368"/>
              <a:ext cx="25209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24" name="Gruppo 23"/>
          <p:cNvGrpSpPr/>
          <p:nvPr/>
        </p:nvGrpSpPr>
        <p:grpSpPr>
          <a:xfrm>
            <a:off x="611188" y="1912783"/>
            <a:ext cx="2089150" cy="1301903"/>
            <a:chOff x="611188" y="1746097"/>
            <a:chExt cx="2089150" cy="1301903"/>
          </a:xfrm>
        </p:grpSpPr>
        <p:sp>
          <p:nvSpPr>
            <p:cNvPr id="876563" name="Text Box 19"/>
            <p:cNvSpPr txBox="1">
              <a:spLocks noChangeArrowheads="1"/>
            </p:cNvSpPr>
            <p:nvPr/>
          </p:nvSpPr>
          <p:spPr bwMode="auto">
            <a:xfrm>
              <a:off x="611188" y="2591719"/>
              <a:ext cx="2089150" cy="456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 dirty="0">
                  <a:latin typeface="Century Schoolbook" pitchFamily="18" charset="0"/>
                </a:rPr>
                <a:t>M</a:t>
              </a:r>
              <a:r>
                <a:rPr lang="en-US" i="1" baseline="-25000" dirty="0">
                  <a:latin typeface="Century Schoolbook" pitchFamily="18" charset="0"/>
                </a:rPr>
                <a:t>1 </a:t>
              </a:r>
              <a:r>
                <a:rPr lang="en-US" i="1" dirty="0">
                  <a:latin typeface="Century Schoolbook" pitchFamily="18" charset="0"/>
                  <a:sym typeface="Symbol" pitchFamily="18" charset="2"/>
                </a:rPr>
                <a:t>= SIG(</a:t>
              </a:r>
              <a:r>
                <a:rPr lang="en-US" b="1" i="1" dirty="0">
                  <a:latin typeface="French Script MT" pitchFamily="66" charset="0"/>
                  <a:sym typeface="Symbol" pitchFamily="18" charset="2"/>
                </a:rPr>
                <a:t>M</a:t>
              </a:r>
              <a:r>
                <a:rPr lang="en-US" i="1" baseline="-25000" dirty="0">
                  <a:latin typeface="Century Schoolbook" pitchFamily="18" charset="0"/>
                  <a:sym typeface="Symbol" pitchFamily="18" charset="2"/>
                </a:rPr>
                <a:t>1</a:t>
              </a:r>
              <a:r>
                <a:rPr lang="en-US" i="1" dirty="0">
                  <a:latin typeface="Century Schoolbook" pitchFamily="18" charset="0"/>
                  <a:sym typeface="Symbol" pitchFamily="18" charset="2"/>
                </a:rPr>
                <a:t>)</a:t>
              </a:r>
            </a:p>
          </p:txBody>
        </p:sp>
        <p:sp>
          <p:nvSpPr>
            <p:cNvPr id="876571" name="Line 27"/>
            <p:cNvSpPr>
              <a:spLocks noChangeShapeType="1"/>
            </p:cNvSpPr>
            <p:nvPr/>
          </p:nvSpPr>
          <p:spPr bwMode="auto">
            <a:xfrm>
              <a:off x="1660525" y="1746097"/>
              <a:ext cx="0" cy="8060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22" name="Gruppo 21"/>
          <p:cNvGrpSpPr/>
          <p:nvPr/>
        </p:nvGrpSpPr>
        <p:grpSpPr>
          <a:xfrm>
            <a:off x="2987675" y="1788467"/>
            <a:ext cx="2089150" cy="1139336"/>
            <a:chOff x="2987675" y="1621781"/>
            <a:chExt cx="2089150" cy="1139336"/>
          </a:xfrm>
        </p:grpSpPr>
        <p:sp>
          <p:nvSpPr>
            <p:cNvPr id="876564" name="Text Box 20"/>
            <p:cNvSpPr txBox="1">
              <a:spLocks noChangeArrowheads="1"/>
            </p:cNvSpPr>
            <p:nvPr/>
          </p:nvSpPr>
          <p:spPr bwMode="auto">
            <a:xfrm>
              <a:off x="2987675" y="2303470"/>
              <a:ext cx="2089150" cy="457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>
                  <a:latin typeface="Century Schoolbook" pitchFamily="18" charset="0"/>
                  <a:sym typeface="Symbol" pitchFamily="18" charset="2"/>
                </a:rPr>
                <a:t>r</a:t>
              </a:r>
              <a:r>
                <a:rPr lang="en-US" b="1" i="1" baseline="-25000">
                  <a:latin typeface="Century Schoolbook" pitchFamily="18" charset="0"/>
                  <a:sym typeface="Symbol" pitchFamily="18" charset="2"/>
                </a:rPr>
                <a:t>P </a:t>
              </a:r>
              <a:r>
                <a:rPr lang="en-US" i="1">
                  <a:latin typeface="Century Schoolbook" pitchFamily="18" charset="0"/>
                  <a:sym typeface="Symbol" pitchFamily="18" charset="2"/>
                </a:rPr>
                <a:t>= SIG(</a:t>
              </a:r>
              <a:r>
                <a:rPr lang="en-US" b="1" i="1">
                  <a:latin typeface="Century Schoolbook" pitchFamily="18" charset="0"/>
                  <a:sym typeface="Symbol" pitchFamily="18" charset="2"/>
                </a:rPr>
                <a:t>P</a:t>
              </a:r>
              <a:r>
                <a:rPr lang="en-US" i="1">
                  <a:latin typeface="Century Schoolbook" pitchFamily="18" charset="0"/>
                  <a:sym typeface="Symbol" pitchFamily="18" charset="2"/>
                </a:rPr>
                <a:t>)</a:t>
              </a:r>
            </a:p>
          </p:txBody>
        </p:sp>
        <p:sp>
          <p:nvSpPr>
            <p:cNvPr id="876572" name="Line 28"/>
            <p:cNvSpPr>
              <a:spLocks noChangeShapeType="1"/>
            </p:cNvSpPr>
            <p:nvPr/>
          </p:nvSpPr>
          <p:spPr bwMode="auto">
            <a:xfrm>
              <a:off x="3995738" y="1621781"/>
              <a:ext cx="0" cy="6202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76577" name="Rectangle 33"/>
          <p:cNvSpPr>
            <a:spLocks noChangeArrowheads="1"/>
          </p:cNvSpPr>
          <p:nvPr/>
        </p:nvSpPr>
        <p:spPr bwMode="auto">
          <a:xfrm>
            <a:off x="827088" y="4868863"/>
            <a:ext cx="7772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5125" indent="-365125">
              <a:spcBef>
                <a:spcPct val="20000"/>
              </a:spcBef>
              <a:tabLst>
                <a:tab pos="1249363" algn="l"/>
              </a:tabLst>
            </a:pP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Theorem</a:t>
            </a:r>
          </a:p>
          <a:p>
            <a:pPr marL="365125" indent="-365125">
              <a:spcBef>
                <a:spcPct val="20000"/>
              </a:spcBef>
              <a:buFontTx/>
              <a:buChar char="•"/>
              <a:tabLst>
                <a:tab pos="1249363" algn="l"/>
              </a:tabLst>
            </a:pPr>
            <a:r>
              <a:rPr lang="en-US" sz="2000" dirty="0">
                <a:latin typeface="Arial" charset="0"/>
                <a:sym typeface="Symbol" pitchFamily="18" charset="2"/>
              </a:rPr>
              <a:t>Program </a:t>
            </a:r>
            <a:r>
              <a:rPr lang="en-US" sz="2000" b="1" i="1" dirty="0">
                <a:latin typeface="Century Schoolbook" pitchFamily="18" charset="0"/>
                <a:sym typeface="Symbol" pitchFamily="18" charset="2"/>
              </a:rPr>
              <a:t>P </a:t>
            </a:r>
            <a:r>
              <a:rPr lang="en-US" sz="2000" dirty="0">
                <a:latin typeface="Arial" charset="0"/>
                <a:sym typeface="Symbol" pitchFamily="18" charset="2"/>
              </a:rPr>
              <a:t>applied to schemas of</a:t>
            </a:r>
            <a:r>
              <a:rPr lang="en-US" sz="1800" dirty="0">
                <a:latin typeface="Arial" charset="0"/>
                <a:sym typeface="Symbol" pitchFamily="18" charset="2"/>
              </a:rPr>
              <a:t> </a:t>
            </a:r>
            <a:r>
              <a:rPr lang="en-US" b="1" i="1" dirty="0">
                <a:latin typeface="French Script MT" pitchFamily="66" charset="0"/>
              </a:rPr>
              <a:t>M</a:t>
            </a:r>
            <a:r>
              <a:rPr lang="en-US" i="1" baseline="-25000" dirty="0">
                <a:latin typeface="Century Schoolbook" pitchFamily="18" charset="0"/>
              </a:rPr>
              <a:t>1 </a:t>
            </a:r>
            <a:r>
              <a:rPr lang="en-US" sz="2000" dirty="0">
                <a:latin typeface="Arial" charset="0"/>
              </a:rPr>
              <a:t>generates schemas (and somehow all of them) that belong to a model</a:t>
            </a:r>
            <a:r>
              <a:rPr lang="en-US" i="1" baseline="-25000" dirty="0">
                <a:latin typeface="Century Schoolbook" pitchFamily="18" charset="0"/>
              </a:rPr>
              <a:t> </a:t>
            </a:r>
            <a:r>
              <a:rPr lang="en-US" b="1" i="1" dirty="0">
                <a:latin typeface="French Script MT" pitchFamily="66" charset="0"/>
              </a:rPr>
              <a:t>M</a:t>
            </a:r>
            <a:r>
              <a:rPr lang="en-US" i="1" baseline="-25000" dirty="0">
                <a:latin typeface="Century Schoolbook" pitchFamily="18" charset="0"/>
              </a:rPr>
              <a:t>2 </a:t>
            </a:r>
            <a:r>
              <a:rPr lang="en-US" sz="2000" dirty="0">
                <a:latin typeface="Arial" charset="0"/>
              </a:rPr>
              <a:t>whose description is</a:t>
            </a:r>
            <a:r>
              <a:rPr lang="en-US" i="1" baseline="-25000" dirty="0">
                <a:latin typeface="Century Schoolbook" pitchFamily="18" charset="0"/>
              </a:rPr>
              <a:t> </a:t>
            </a:r>
            <a:r>
              <a:rPr lang="en-US" i="1" dirty="0">
                <a:latin typeface="Century Schoolbook" pitchFamily="18" charset="0"/>
              </a:rPr>
              <a:t>M</a:t>
            </a:r>
            <a:r>
              <a:rPr lang="en-US" i="1" baseline="-25000" dirty="0">
                <a:latin typeface="Century Schoolbook" pitchFamily="18" charset="0"/>
              </a:rPr>
              <a:t>2 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= r</a:t>
            </a:r>
            <a:r>
              <a:rPr lang="en-US" b="1" i="1" baseline="-25000" dirty="0">
                <a:latin typeface="Century Schoolbook" pitchFamily="18" charset="0"/>
                <a:sym typeface="Symbol" pitchFamily="18" charset="2"/>
              </a:rPr>
              <a:t>P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(M</a:t>
            </a:r>
            <a:r>
              <a:rPr lang="en-US" i="1" baseline="-25000" dirty="0">
                <a:latin typeface="Century Schoolbook" pitchFamily="18" charset="0"/>
                <a:sym typeface="Symbol" pitchFamily="18" charset="2"/>
              </a:rPr>
              <a:t>1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)</a:t>
            </a:r>
            <a:endParaRPr lang="it-IT" sz="1800" b="1" dirty="0">
              <a:solidFill>
                <a:schemeClr val="accent2"/>
              </a:solidFill>
              <a:latin typeface="Arial" charset="0"/>
              <a:sym typeface="Symbol" pitchFamily="18" charset="2"/>
            </a:endParaRPr>
          </a:p>
        </p:txBody>
      </p:sp>
      <p:grpSp>
        <p:nvGrpSpPr>
          <p:cNvPr id="42" name="Gruppo 41"/>
          <p:cNvGrpSpPr/>
          <p:nvPr/>
        </p:nvGrpSpPr>
        <p:grpSpPr>
          <a:xfrm>
            <a:off x="142844" y="671436"/>
            <a:ext cx="2214578" cy="863866"/>
            <a:chOff x="142844" y="671436"/>
            <a:chExt cx="2214578" cy="863866"/>
          </a:xfrm>
        </p:grpSpPr>
        <p:cxnSp>
          <p:nvCxnSpPr>
            <p:cNvPr id="28" name="Connettore 2 27"/>
            <p:cNvCxnSpPr>
              <a:stCxn id="29" idx="2"/>
            </p:cNvCxnSpPr>
            <p:nvPr/>
          </p:nvCxnSpPr>
          <p:spPr bwMode="auto">
            <a:xfrm rot="16200000" flipH="1">
              <a:off x="743393" y="1185376"/>
              <a:ext cx="382794" cy="298009"/>
            </a:xfrm>
            <a:prstGeom prst="straightConnector1">
              <a:avLst/>
            </a:prstGeom>
            <a:noFill/>
            <a:ln w="22225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sp>
          <p:nvSpPr>
            <p:cNvPr id="29" name="CasellaDiTesto 28"/>
            <p:cNvSpPr txBox="1"/>
            <p:nvPr/>
          </p:nvSpPr>
          <p:spPr>
            <a:xfrm>
              <a:off x="142844" y="742874"/>
              <a:ext cx="12858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smtClean="0">
                  <a:latin typeface="+mn-lt"/>
                </a:rPr>
                <a:t>schema</a:t>
              </a:r>
              <a:endParaRPr lang="it-IT" sz="2000" dirty="0">
                <a:latin typeface="+mn-lt"/>
              </a:endParaRPr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1357290" y="671436"/>
              <a:ext cx="10001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err="1" smtClean="0">
                  <a:latin typeface="+mn-lt"/>
                </a:rPr>
                <a:t>model</a:t>
              </a:r>
              <a:endParaRPr lang="it-IT" sz="2000" dirty="0">
                <a:latin typeface="+mn-lt"/>
              </a:endParaRPr>
            </a:p>
          </p:txBody>
        </p:sp>
        <p:cxnSp>
          <p:nvCxnSpPr>
            <p:cNvPr id="31" name="Connettore 2 30"/>
            <p:cNvCxnSpPr/>
            <p:nvPr/>
          </p:nvCxnSpPr>
          <p:spPr bwMode="auto">
            <a:xfrm rot="16200000" flipH="1">
              <a:off x="1696916" y="1303424"/>
              <a:ext cx="392318" cy="71438"/>
            </a:xfrm>
            <a:prstGeom prst="straightConnector1">
              <a:avLst/>
            </a:prstGeom>
            <a:noFill/>
            <a:ln w="22225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43" name="Gruppo 42"/>
          <p:cNvGrpSpPr/>
          <p:nvPr/>
        </p:nvGrpSpPr>
        <p:grpSpPr>
          <a:xfrm>
            <a:off x="4286248" y="1100064"/>
            <a:ext cx="2214578" cy="400110"/>
            <a:chOff x="4286248" y="1100064"/>
            <a:chExt cx="2214578" cy="400110"/>
          </a:xfrm>
        </p:grpSpPr>
        <p:sp>
          <p:nvSpPr>
            <p:cNvPr id="35" name="CasellaDiTesto 34"/>
            <p:cNvSpPr txBox="1"/>
            <p:nvPr/>
          </p:nvSpPr>
          <p:spPr>
            <a:xfrm>
              <a:off x="5072066" y="1100064"/>
              <a:ext cx="1428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err="1" smtClean="0">
                  <a:latin typeface="+mn-lt"/>
                </a:rPr>
                <a:t>program</a:t>
              </a:r>
              <a:endParaRPr lang="it-IT" sz="2000" dirty="0">
                <a:latin typeface="+mn-lt"/>
              </a:endParaRPr>
            </a:p>
          </p:txBody>
        </p:sp>
        <p:cxnSp>
          <p:nvCxnSpPr>
            <p:cNvPr id="36" name="Connettore 2 35"/>
            <p:cNvCxnSpPr>
              <a:stCxn id="35" idx="1"/>
            </p:cNvCxnSpPr>
            <p:nvPr/>
          </p:nvCxnSpPr>
          <p:spPr bwMode="auto">
            <a:xfrm rot="10800000" flipV="1">
              <a:off x="4286248" y="1300118"/>
              <a:ext cx="785818" cy="57179"/>
            </a:xfrm>
            <a:prstGeom prst="straightConnector1">
              <a:avLst/>
            </a:prstGeom>
            <a:noFill/>
            <a:ln w="22225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46" name="Gruppo 45"/>
          <p:cNvGrpSpPr/>
          <p:nvPr/>
        </p:nvGrpSpPr>
        <p:grpSpPr>
          <a:xfrm>
            <a:off x="6643702" y="1857374"/>
            <a:ext cx="2465373" cy="3000386"/>
            <a:chOff x="6643702" y="1857374"/>
            <a:chExt cx="2465373" cy="3000386"/>
          </a:xfrm>
        </p:grpSpPr>
        <p:sp>
          <p:nvSpPr>
            <p:cNvPr id="876579" name="Text Box 35"/>
            <p:cNvSpPr txBox="1">
              <a:spLocks noChangeArrowheads="1"/>
            </p:cNvSpPr>
            <p:nvPr/>
          </p:nvSpPr>
          <p:spPr bwMode="auto">
            <a:xfrm>
              <a:off x="6948488" y="1857374"/>
              <a:ext cx="2160587" cy="1033462"/>
            </a:xfrm>
            <a:prstGeom prst="rect">
              <a:avLst/>
            </a:prstGeom>
            <a:noFill/>
            <a:ln w="28575">
              <a:solidFill>
                <a:srgbClr val="A5002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>
                  <a:latin typeface="Century Schoolbook" pitchFamily="18" charset="0"/>
                  <a:sym typeface="Symbol" pitchFamily="18" charset="2"/>
                </a:rPr>
                <a:t>S</a:t>
              </a:r>
              <a:r>
                <a:rPr lang="en-US" i="1" baseline="-25000">
                  <a:latin typeface="Century Schoolbook" pitchFamily="18" charset="0"/>
                  <a:sym typeface="Symbol" pitchFamily="18" charset="2"/>
                </a:rPr>
                <a:t>2</a:t>
              </a:r>
              <a:r>
                <a:rPr lang="en-US" i="1">
                  <a:latin typeface="Century Schoolbook" pitchFamily="18" charset="0"/>
                  <a:sym typeface="Symbol" pitchFamily="18" charset="2"/>
                </a:rPr>
                <a:t>  </a:t>
              </a:r>
              <a:r>
                <a:rPr lang="en-US" b="1" i="1">
                  <a:latin typeface="French Script MT" pitchFamily="66" charset="0"/>
                </a:rPr>
                <a:t>M</a:t>
              </a:r>
              <a:r>
                <a:rPr lang="en-US" i="1" baseline="-25000">
                  <a:latin typeface="Century Schoolbook" pitchFamily="18" charset="0"/>
                </a:rPr>
                <a:t>2</a:t>
              </a:r>
              <a:endParaRPr lang="en-US" i="1">
                <a:latin typeface="Century Schoolbook" pitchFamily="18" charset="0"/>
                <a:sym typeface="Symbol" pitchFamily="18" charset="2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i="1">
                  <a:latin typeface="Century Schoolbook" pitchFamily="18" charset="0"/>
                </a:rPr>
                <a:t>M</a:t>
              </a:r>
              <a:r>
                <a:rPr lang="en-US" i="1" baseline="-25000">
                  <a:latin typeface="Century Schoolbook" pitchFamily="18" charset="0"/>
                </a:rPr>
                <a:t>2 </a:t>
              </a:r>
              <a:r>
                <a:rPr lang="en-US" i="1">
                  <a:latin typeface="Century Schoolbook" pitchFamily="18" charset="0"/>
                  <a:sym typeface="Symbol" pitchFamily="18" charset="2"/>
                </a:rPr>
                <a:t>= SIG(</a:t>
              </a:r>
              <a:r>
                <a:rPr lang="en-US" b="1" i="1">
                  <a:latin typeface="French Script MT" pitchFamily="66" charset="0"/>
                  <a:sym typeface="Symbol" pitchFamily="18" charset="2"/>
                </a:rPr>
                <a:t>M</a:t>
              </a:r>
              <a:r>
                <a:rPr lang="en-US" i="1" baseline="-25000">
                  <a:latin typeface="Century Schoolbook" pitchFamily="18" charset="0"/>
                  <a:sym typeface="Symbol" pitchFamily="18" charset="2"/>
                </a:rPr>
                <a:t>2</a:t>
              </a:r>
              <a:r>
                <a:rPr lang="en-US" i="1">
                  <a:latin typeface="Century Schoolbook" pitchFamily="18" charset="0"/>
                  <a:sym typeface="Symbol" pitchFamily="18" charset="2"/>
                </a:rPr>
                <a:t>)</a:t>
              </a:r>
              <a:endParaRPr lang="it-IT" i="1">
                <a:latin typeface="Century Schoolbook" pitchFamily="18" charset="0"/>
                <a:sym typeface="Symbol" pitchFamily="18" charset="2"/>
              </a:endParaRPr>
            </a:p>
          </p:txBody>
        </p:sp>
        <p:cxnSp>
          <p:nvCxnSpPr>
            <p:cNvPr id="45" name="Connettore 2 44"/>
            <p:cNvCxnSpPr/>
            <p:nvPr/>
          </p:nvCxnSpPr>
          <p:spPr bwMode="auto">
            <a:xfrm rot="5400000" flipH="1" flipV="1">
              <a:off x="6250793" y="3321843"/>
              <a:ext cx="1928826" cy="1143008"/>
            </a:xfrm>
            <a:prstGeom prst="straightConnector1">
              <a:avLst/>
            </a:prstGeom>
            <a:noFill/>
            <a:ln w="28575">
              <a:solidFill>
                <a:srgbClr val="A50021"/>
              </a:solidFill>
              <a:miter lim="800000"/>
              <a:headEnd/>
              <a:tailEnd type="triangle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87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87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87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76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876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876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6568" grpId="0"/>
      <p:bldP spid="876565" grpId="0"/>
      <p:bldP spid="876567" grpId="0"/>
      <p:bldP spid="876569" grpId="0" animBg="1"/>
      <p:bldP spid="87657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Reasoning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 application</a:t>
            </a:r>
          </a:p>
          <a:p>
            <a:pPr lvl="1"/>
            <a:r>
              <a:rPr lang="en-US" dirty="0" smtClean="0"/>
              <a:t>We automatically find a </a:t>
            </a:r>
            <a:r>
              <a:rPr lang="en-US" dirty="0"/>
              <a:t>sequence of basic translations to perform the transformation of a schema from a model to another, under suitable assumptions</a:t>
            </a:r>
          </a:p>
          <a:p>
            <a:r>
              <a:rPr lang="en-US" dirty="0"/>
              <a:t>Observations</a:t>
            </a:r>
          </a:p>
          <a:p>
            <a:pPr lvl="1"/>
            <a:r>
              <a:rPr lang="en-GB" dirty="0"/>
              <a:t>Few “</a:t>
            </a:r>
            <a:r>
              <a:rPr lang="en-GB" dirty="0" smtClean="0"/>
              <a:t>families” </a:t>
            </a:r>
            <a:r>
              <a:rPr lang="en-GB" dirty="0"/>
              <a:t>of models</a:t>
            </a:r>
          </a:p>
          <a:p>
            <a:pPr lvl="2"/>
            <a:r>
              <a:rPr lang="en-GB" dirty="0"/>
              <a:t>ER, OO, Relational…</a:t>
            </a:r>
          </a:p>
          <a:p>
            <a:pPr lvl="2"/>
            <a:r>
              <a:rPr lang="en-GB" dirty="0"/>
              <a:t>Each family has a progenitor</a:t>
            </a:r>
          </a:p>
          <a:p>
            <a:pPr lvl="1"/>
            <a:r>
              <a:rPr lang="en-GB" dirty="0"/>
              <a:t>Two </a:t>
            </a:r>
            <a:r>
              <a:rPr lang="en-GB" dirty="0" smtClean="0"/>
              <a:t>kinds </a:t>
            </a:r>
            <a:r>
              <a:rPr lang="en-GB" dirty="0"/>
              <a:t>of Datalog programs</a:t>
            </a:r>
          </a:p>
          <a:p>
            <a:pPr lvl="2"/>
            <a:r>
              <a:rPr lang="en-GB" dirty="0"/>
              <a:t>Reduction</a:t>
            </a:r>
          </a:p>
          <a:p>
            <a:pPr lvl="2"/>
            <a:r>
              <a:rPr lang="en-GB" dirty="0"/>
              <a:t>Transformation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44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Reasoning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Automatic Translation</a:t>
            </a:r>
            <a:endParaRPr lang="en-GB" dirty="0"/>
          </a:p>
          <a:p>
            <a:pPr lvl="1"/>
            <a:r>
              <a:rPr lang="en-GB" dirty="0" smtClean="0"/>
              <a:t>3-step </a:t>
            </a:r>
            <a:r>
              <a:rPr lang="en-GB" dirty="0"/>
              <a:t>transformation</a:t>
            </a:r>
          </a:p>
          <a:p>
            <a:pPr lvl="2"/>
            <a:r>
              <a:rPr lang="en-GB" dirty="0"/>
              <a:t>Reduction within the source family</a:t>
            </a:r>
          </a:p>
          <a:p>
            <a:pPr lvl="2"/>
            <a:r>
              <a:rPr lang="en-GB" dirty="0"/>
              <a:t>Transformation from the source family to the target family</a:t>
            </a:r>
          </a:p>
          <a:p>
            <a:pPr lvl="2"/>
            <a:r>
              <a:rPr lang="en-GB" dirty="0"/>
              <a:t>Reduction within the target family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36738" y="4221163"/>
            <a:ext cx="5399087" cy="1439862"/>
            <a:chOff x="1157" y="2659"/>
            <a:chExt cx="3401" cy="907"/>
          </a:xfrm>
        </p:grpSpPr>
        <p:sp>
          <p:nvSpPr>
            <p:cNvPr id="33797" name="Text Box 5"/>
            <p:cNvSpPr txBox="1">
              <a:spLocks noChangeArrowheads="1"/>
            </p:cNvSpPr>
            <p:nvPr/>
          </p:nvSpPr>
          <p:spPr bwMode="auto">
            <a:xfrm>
              <a:off x="1701" y="2704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i="1">
                  <a:solidFill>
                    <a:srgbClr val="0066FF"/>
                  </a:solidFill>
                  <a:latin typeface="Trebuchet MS" pitchFamily="34" charset="0"/>
                </a:rPr>
                <a:t>M</a:t>
              </a:r>
              <a:r>
                <a:rPr lang="en-GB" i="1" baseline="30000">
                  <a:solidFill>
                    <a:srgbClr val="0066FF"/>
                  </a:solidFill>
                  <a:latin typeface="Trebuchet MS" pitchFamily="34" charset="0"/>
                </a:rPr>
                <a:t>∗</a:t>
              </a:r>
              <a:r>
                <a:rPr lang="en-GB" i="1" baseline="-25000">
                  <a:solidFill>
                    <a:srgbClr val="0066FF"/>
                  </a:solidFill>
                  <a:latin typeface="Trebuchet MS" pitchFamily="34" charset="0"/>
                </a:rPr>
                <a:t>1</a:t>
              </a:r>
              <a:endParaRPr lang="en-US" i="1" baseline="3000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3651" y="2704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i="1">
                  <a:solidFill>
                    <a:srgbClr val="0066FF"/>
                  </a:solidFill>
                  <a:latin typeface="Trebuchet MS" pitchFamily="34" charset="0"/>
                </a:rPr>
                <a:t>M</a:t>
              </a:r>
              <a:r>
                <a:rPr lang="en-GB" i="1" baseline="30000">
                  <a:solidFill>
                    <a:srgbClr val="0066FF"/>
                  </a:solidFill>
                  <a:latin typeface="Trebuchet MS" pitchFamily="34" charset="0"/>
                </a:rPr>
                <a:t>∗</a:t>
              </a:r>
              <a:r>
                <a:rPr lang="en-GB" i="1" baseline="-25000">
                  <a:solidFill>
                    <a:srgbClr val="0066FF"/>
                  </a:solidFill>
                  <a:latin typeface="Trebuchet MS" pitchFamily="34" charset="0"/>
                </a:rPr>
                <a:t>2</a:t>
              </a:r>
              <a:endParaRPr lang="en-US" i="1" baseline="3000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  <p:sp>
          <p:nvSpPr>
            <p:cNvPr id="33799" name="Text Box 7"/>
            <p:cNvSpPr txBox="1">
              <a:spLocks noChangeArrowheads="1"/>
            </p:cNvSpPr>
            <p:nvPr/>
          </p:nvSpPr>
          <p:spPr bwMode="auto">
            <a:xfrm>
              <a:off x="1157" y="3294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i="1">
                  <a:solidFill>
                    <a:srgbClr val="0066FF"/>
                  </a:solidFill>
                  <a:latin typeface="Trebuchet MS" pitchFamily="34" charset="0"/>
                </a:rPr>
                <a:t>M</a:t>
              </a:r>
              <a:r>
                <a:rPr lang="en-GB" i="1" baseline="-25000">
                  <a:solidFill>
                    <a:srgbClr val="0066FF"/>
                  </a:solidFill>
                  <a:latin typeface="Trebuchet MS" pitchFamily="34" charset="0"/>
                </a:rPr>
                <a:t>1</a:t>
              </a:r>
              <a:endParaRPr lang="en-US" i="1" baseline="3000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  <p:sp>
          <p:nvSpPr>
            <p:cNvPr id="33800" name="Text Box 8"/>
            <p:cNvSpPr txBox="1">
              <a:spLocks noChangeArrowheads="1"/>
            </p:cNvSpPr>
            <p:nvPr/>
          </p:nvSpPr>
          <p:spPr bwMode="auto">
            <a:xfrm>
              <a:off x="2245" y="3294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i="1">
                  <a:solidFill>
                    <a:srgbClr val="0066FF"/>
                  </a:solidFill>
                  <a:latin typeface="Trebuchet MS" pitchFamily="34" charset="0"/>
                </a:rPr>
                <a:t>M</a:t>
              </a:r>
              <a:r>
                <a:rPr lang="en-GB" i="1">
                  <a:solidFill>
                    <a:srgbClr val="0066FF"/>
                  </a:solidFill>
                </a:rPr>
                <a:t>'</a:t>
              </a:r>
              <a:r>
                <a:rPr lang="en-GB" i="1" baseline="-25000">
                  <a:solidFill>
                    <a:srgbClr val="0066FF"/>
                  </a:solidFill>
                  <a:latin typeface="Trebuchet MS" pitchFamily="34" charset="0"/>
                </a:rPr>
                <a:t>1</a:t>
              </a:r>
              <a:endParaRPr lang="en-US" i="1" baseline="-2500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3152" y="3294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i="1">
                  <a:solidFill>
                    <a:srgbClr val="0066FF"/>
                  </a:solidFill>
                  <a:latin typeface="Trebuchet MS" pitchFamily="34" charset="0"/>
                </a:rPr>
                <a:t>M</a:t>
              </a:r>
              <a:r>
                <a:rPr lang="en-GB" i="1">
                  <a:solidFill>
                    <a:srgbClr val="0066FF"/>
                  </a:solidFill>
                </a:rPr>
                <a:t>'</a:t>
              </a:r>
              <a:r>
                <a:rPr lang="en-GB" i="1" baseline="-25000">
                  <a:solidFill>
                    <a:srgbClr val="0066FF"/>
                  </a:solidFill>
                  <a:latin typeface="Trebuchet MS" pitchFamily="34" charset="0"/>
                </a:rPr>
                <a:t>2</a:t>
              </a:r>
              <a:endParaRPr lang="en-US" i="1" baseline="-2500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  <p:sp>
          <p:nvSpPr>
            <p:cNvPr id="33802" name="Text Box 10"/>
            <p:cNvSpPr txBox="1">
              <a:spLocks noChangeArrowheads="1"/>
            </p:cNvSpPr>
            <p:nvPr/>
          </p:nvSpPr>
          <p:spPr bwMode="auto">
            <a:xfrm>
              <a:off x="4241" y="3294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i="1">
                  <a:solidFill>
                    <a:srgbClr val="0066FF"/>
                  </a:solidFill>
                  <a:latin typeface="Trebuchet MS" pitchFamily="34" charset="0"/>
                </a:rPr>
                <a:t>M</a:t>
              </a:r>
              <a:r>
                <a:rPr lang="en-GB" i="1" baseline="-25000">
                  <a:solidFill>
                    <a:srgbClr val="0066FF"/>
                  </a:solidFill>
                  <a:latin typeface="Trebuchet MS" pitchFamily="34" charset="0"/>
                </a:rPr>
                <a:t>2</a:t>
              </a:r>
              <a:endParaRPr lang="en-US" i="1" baseline="3000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  <p:sp>
          <p:nvSpPr>
            <p:cNvPr id="33803" name="Text Box 11"/>
            <p:cNvSpPr txBox="1">
              <a:spLocks noChangeArrowheads="1"/>
            </p:cNvSpPr>
            <p:nvPr/>
          </p:nvSpPr>
          <p:spPr bwMode="auto">
            <a:xfrm>
              <a:off x="2653" y="3108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i="1">
                  <a:solidFill>
                    <a:srgbClr val="0066FF"/>
                  </a:solidFill>
                  <a:latin typeface="Trebuchet MS" pitchFamily="34" charset="0"/>
                </a:rPr>
                <a:t>T</a:t>
              </a:r>
              <a:endParaRPr lang="en-US" i="1" baseline="3000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 flipH="1">
              <a:off x="1383" y="2931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3805" name="Line 13"/>
            <p:cNvSpPr>
              <a:spLocks noChangeShapeType="1"/>
            </p:cNvSpPr>
            <p:nvPr/>
          </p:nvSpPr>
          <p:spPr bwMode="auto">
            <a:xfrm flipH="1">
              <a:off x="3334" y="2931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3806" name="Line 14"/>
            <p:cNvSpPr>
              <a:spLocks noChangeShapeType="1"/>
            </p:cNvSpPr>
            <p:nvPr/>
          </p:nvSpPr>
          <p:spPr bwMode="auto">
            <a:xfrm>
              <a:off x="2018" y="2931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3807" name="Line 15"/>
            <p:cNvSpPr>
              <a:spLocks noChangeShapeType="1"/>
            </p:cNvSpPr>
            <p:nvPr/>
          </p:nvSpPr>
          <p:spPr bwMode="auto">
            <a:xfrm>
              <a:off x="3969" y="2931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>
              <a:off x="2563" y="3385"/>
              <a:ext cx="6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3809" name="Rectangle 17"/>
            <p:cNvSpPr>
              <a:spLocks noChangeArrowheads="1"/>
            </p:cNvSpPr>
            <p:nvPr/>
          </p:nvSpPr>
          <p:spPr bwMode="auto">
            <a:xfrm>
              <a:off x="1157" y="2659"/>
              <a:ext cx="1496" cy="90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1157" y="2659"/>
              <a:ext cx="3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66FF"/>
                  </a:solidFill>
                  <a:latin typeface="French Script MT" pitchFamily="66" charset="0"/>
                </a:rPr>
                <a:t>F</a:t>
              </a:r>
              <a:r>
                <a:rPr lang="en-US" sz="2800" b="1" baseline="-25000">
                  <a:solidFill>
                    <a:srgbClr val="0066FF"/>
                  </a:solidFill>
                  <a:latin typeface="French Script MT" pitchFamily="66" charset="0"/>
                </a:rPr>
                <a:t>1</a:t>
              </a:r>
              <a:endParaRPr lang="en-US" sz="2800" b="1">
                <a:solidFill>
                  <a:srgbClr val="0066FF"/>
                </a:solidFill>
                <a:latin typeface="French Script MT" pitchFamily="66" charset="0"/>
              </a:endParaRPr>
            </a:p>
          </p:txBody>
        </p:sp>
        <p:sp>
          <p:nvSpPr>
            <p:cNvPr id="33811" name="Rectangle 19"/>
            <p:cNvSpPr>
              <a:spLocks noChangeArrowheads="1"/>
            </p:cNvSpPr>
            <p:nvPr/>
          </p:nvSpPr>
          <p:spPr bwMode="auto">
            <a:xfrm>
              <a:off x="3062" y="2659"/>
              <a:ext cx="1496" cy="90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12" name="Text Box 20"/>
            <p:cNvSpPr txBox="1">
              <a:spLocks noChangeArrowheads="1"/>
            </p:cNvSpPr>
            <p:nvPr/>
          </p:nvSpPr>
          <p:spPr bwMode="auto">
            <a:xfrm>
              <a:off x="4241" y="2659"/>
              <a:ext cx="3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66FF"/>
                  </a:solidFill>
                  <a:latin typeface="French Script MT" pitchFamily="66" charset="0"/>
                </a:rPr>
                <a:t>F</a:t>
              </a:r>
              <a:r>
                <a:rPr lang="en-US" sz="2800" b="1" baseline="-25000">
                  <a:solidFill>
                    <a:srgbClr val="0066FF"/>
                  </a:solidFill>
                  <a:latin typeface="French Script MT" pitchFamily="66" charset="0"/>
                </a:rPr>
                <a:t>2</a:t>
              </a:r>
              <a:endParaRPr lang="en-US" sz="2800" b="1">
                <a:solidFill>
                  <a:srgbClr val="0066FF"/>
                </a:solidFill>
                <a:latin typeface="French Script MT" pitchFamily="66" charset="0"/>
              </a:endParaRPr>
            </a:p>
          </p:txBody>
        </p:sp>
      </p:grpSp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45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data </a:t>
            </a:r>
            <a:r>
              <a:rPr lang="it-IT" dirty="0" err="1" smtClean="0"/>
              <a:t>level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So far,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considered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schemas</a:t>
            </a:r>
            <a:endParaRPr lang="it-IT" dirty="0" smtClean="0"/>
          </a:p>
          <a:p>
            <a:r>
              <a:rPr lang="it-IT" dirty="0" err="1" smtClean="0"/>
              <a:t>How</a:t>
            </a:r>
            <a:r>
              <a:rPr lang="it-IT" dirty="0" smtClean="0"/>
              <a:t> do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translate</a:t>
            </a:r>
            <a:r>
              <a:rPr lang="it-IT" dirty="0" smtClean="0"/>
              <a:t> data?</a:t>
            </a:r>
          </a:p>
          <a:p>
            <a:r>
              <a:rPr lang="it-IT" dirty="0" err="1" smtClean="0"/>
              <a:t>Should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move</a:t>
            </a:r>
            <a:r>
              <a:rPr lang="it-IT" dirty="0" smtClean="0"/>
              <a:t> data or </a:t>
            </a:r>
            <a:r>
              <a:rPr lang="it-IT" dirty="0" err="1" smtClean="0"/>
              <a:t>translate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on the </a:t>
            </a:r>
            <a:r>
              <a:rPr lang="it-IT" dirty="0" err="1" smtClean="0"/>
              <a:t>fly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46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4D9D-65CB-4C3D-B4B8-E67494C6BDDD}" type="slidenum">
              <a:rPr lang="it-IT"/>
              <a:pPr/>
              <a:t>47</a:t>
            </a:fld>
            <a:endParaRPr lang="it-IT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Translations: off-line approach</a:t>
            </a:r>
            <a:endParaRPr lang="en-US" dirty="0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dictionary has a third level, for data</a:t>
            </a:r>
          </a:p>
          <a:p>
            <a:r>
              <a:rPr lang="en-US" dirty="0" smtClean="0"/>
              <a:t>Basic </a:t>
            </a:r>
            <a:r>
              <a:rPr lang="en-US" dirty="0"/>
              <a:t>translations are </a:t>
            </a:r>
            <a:r>
              <a:rPr lang="en-US" dirty="0" smtClean="0"/>
              <a:t>"</a:t>
            </a:r>
            <a:r>
              <a:rPr lang="en-US" dirty="0"/>
              <a:t>translates them down" to the data level</a:t>
            </a:r>
          </a:p>
          <a:p>
            <a:r>
              <a:rPr lang="en-US" dirty="0"/>
              <a:t>Some completion or tuning may be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21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4818-8B35-4C1A-B6CC-E923B8976678}" type="slidenum">
              <a:rPr lang="it-IT"/>
              <a:pPr/>
              <a:t>48</a:t>
            </a:fld>
            <a:endParaRPr lang="it-IT"/>
          </a:p>
        </p:txBody>
      </p:sp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Dictionary</a:t>
            </a:r>
          </a:p>
        </p:txBody>
      </p:sp>
      <p:sp>
        <p:nvSpPr>
          <p:cNvPr id="802820" name="Line 4"/>
          <p:cNvSpPr>
            <a:spLocks noChangeShapeType="1"/>
          </p:cNvSpPr>
          <p:nvPr/>
        </p:nvSpPr>
        <p:spPr bwMode="auto">
          <a:xfrm flipV="1">
            <a:off x="1546225" y="1218596"/>
            <a:ext cx="1587" cy="300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2821" name="Line 5"/>
          <p:cNvSpPr>
            <a:spLocks noChangeShapeType="1"/>
          </p:cNvSpPr>
          <p:nvPr/>
        </p:nvSpPr>
        <p:spPr bwMode="auto">
          <a:xfrm>
            <a:off x="1517650" y="4247518"/>
            <a:ext cx="72517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2822" name="Text Box 6"/>
          <p:cNvSpPr txBox="1">
            <a:spLocks noChangeArrowheads="1"/>
          </p:cNvSpPr>
          <p:nvPr/>
        </p:nvSpPr>
        <p:spPr bwMode="auto">
          <a:xfrm>
            <a:off x="323850" y="2443904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</p:txBody>
      </p:sp>
      <p:sp>
        <p:nvSpPr>
          <p:cNvPr id="802823" name="Text Box 7"/>
          <p:cNvSpPr txBox="1">
            <a:spLocks noChangeArrowheads="1"/>
          </p:cNvSpPr>
          <p:nvPr/>
        </p:nvSpPr>
        <p:spPr bwMode="auto">
          <a:xfrm>
            <a:off x="179388" y="3447839"/>
            <a:ext cx="125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schema</a:t>
            </a:r>
          </a:p>
        </p:txBody>
      </p:sp>
      <p:sp>
        <p:nvSpPr>
          <p:cNvPr id="802824" name="Text Box 8"/>
          <p:cNvSpPr txBox="1">
            <a:spLocks noChangeArrowheads="1"/>
          </p:cNvSpPr>
          <p:nvPr/>
        </p:nvSpPr>
        <p:spPr bwMode="auto">
          <a:xfrm>
            <a:off x="5834063" y="5339093"/>
            <a:ext cx="1185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  <a:p>
            <a:pPr eaLnBrk="1" hangingPunct="1"/>
            <a:r>
              <a:rPr lang="en-US">
                <a:latin typeface="Arial" charset="0"/>
              </a:rPr>
              <a:t>generic</a:t>
            </a:r>
          </a:p>
        </p:txBody>
      </p:sp>
      <p:sp>
        <p:nvSpPr>
          <p:cNvPr id="802825" name="Text Box 9"/>
          <p:cNvSpPr txBox="1">
            <a:spLocks noChangeArrowheads="1"/>
          </p:cNvSpPr>
          <p:nvPr/>
        </p:nvSpPr>
        <p:spPr bwMode="auto">
          <a:xfrm>
            <a:off x="2555875" y="5337506"/>
            <a:ext cx="12017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model</a:t>
            </a:r>
          </a:p>
          <a:p>
            <a:pPr eaLnBrk="1" hangingPunct="1"/>
            <a:r>
              <a:rPr lang="en-US" dirty="0">
                <a:latin typeface="Arial" charset="0"/>
              </a:rPr>
              <a:t>specific</a:t>
            </a:r>
          </a:p>
        </p:txBody>
      </p:sp>
      <p:sp>
        <p:nvSpPr>
          <p:cNvPr id="802826" name="Text Box 10"/>
          <p:cNvSpPr txBox="1">
            <a:spLocks noChangeArrowheads="1"/>
          </p:cNvSpPr>
          <p:nvPr/>
        </p:nvSpPr>
        <p:spPr bwMode="auto">
          <a:xfrm rot="16200000">
            <a:off x="442913" y="1365233"/>
            <a:ext cx="1412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i="1" dirty="0">
                <a:latin typeface="Arial" charset="0"/>
              </a:rPr>
              <a:t>description</a:t>
            </a:r>
          </a:p>
        </p:txBody>
      </p:sp>
      <p:sp>
        <p:nvSpPr>
          <p:cNvPr id="802827" name="Text Box 11"/>
          <p:cNvSpPr txBox="1">
            <a:spLocks noChangeArrowheads="1"/>
          </p:cNvSpPr>
          <p:nvPr/>
        </p:nvSpPr>
        <p:spPr bwMode="auto">
          <a:xfrm>
            <a:off x="7327900" y="5316868"/>
            <a:ext cx="1781175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i="1">
                <a:latin typeface="Arial" charset="0"/>
              </a:rPr>
              <a:t>model</a:t>
            </a:r>
          </a:p>
          <a:p>
            <a:pPr algn="ctr" eaLnBrk="1" hangingPunct="1"/>
            <a:r>
              <a:rPr lang="en-US" sz="2000" i="1">
                <a:latin typeface="Arial" charset="0"/>
              </a:rPr>
              <a:t>independence</a:t>
            </a:r>
          </a:p>
        </p:txBody>
      </p:sp>
      <p:sp>
        <p:nvSpPr>
          <p:cNvPr id="802828" name="Rectangle 12"/>
          <p:cNvSpPr>
            <a:spLocks noChangeArrowheads="1"/>
          </p:cNvSpPr>
          <p:nvPr/>
        </p:nvSpPr>
        <p:spPr bwMode="auto">
          <a:xfrm>
            <a:off x="4797425" y="2256579"/>
            <a:ext cx="3240087" cy="995363"/>
          </a:xfrm>
          <a:prstGeom prst="rect">
            <a:avLst/>
          </a:prstGeom>
          <a:solidFill>
            <a:srgbClr val="5BB1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description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(mSM)</a:t>
            </a:r>
          </a:p>
        </p:txBody>
      </p:sp>
      <p:sp>
        <p:nvSpPr>
          <p:cNvPr id="802829" name="Rectangle 13"/>
          <p:cNvSpPr>
            <a:spLocks noChangeArrowheads="1"/>
          </p:cNvSpPr>
          <p:nvPr/>
        </p:nvSpPr>
        <p:spPr bwMode="auto">
          <a:xfrm>
            <a:off x="1557338" y="2256579"/>
            <a:ext cx="3240087" cy="995363"/>
          </a:xfrm>
          <a:prstGeom prst="rect">
            <a:avLst/>
          </a:prstGeom>
          <a:solidFill>
            <a:srgbClr val="FFB9B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Model descriptions</a:t>
            </a:r>
          </a:p>
          <a:p>
            <a:pPr algn="ctr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(mM)</a:t>
            </a:r>
          </a:p>
        </p:txBody>
      </p:sp>
      <p:sp>
        <p:nvSpPr>
          <p:cNvPr id="802830" name="Rectangle 14"/>
          <p:cNvSpPr>
            <a:spLocks noChangeArrowheads="1"/>
          </p:cNvSpPr>
          <p:nvPr/>
        </p:nvSpPr>
        <p:spPr bwMode="auto">
          <a:xfrm>
            <a:off x="4797425" y="3253529"/>
            <a:ext cx="3240087" cy="995363"/>
          </a:xfrm>
          <a:prstGeom prst="rect">
            <a:avLst/>
          </a:prstGeom>
          <a:solidFill>
            <a:srgbClr val="AFD9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schemas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(SM)</a:t>
            </a:r>
          </a:p>
        </p:txBody>
      </p:sp>
      <p:sp>
        <p:nvSpPr>
          <p:cNvPr id="802831" name="Rectangle 15"/>
          <p:cNvSpPr>
            <a:spLocks noChangeArrowheads="1"/>
          </p:cNvSpPr>
          <p:nvPr/>
        </p:nvSpPr>
        <p:spPr bwMode="auto">
          <a:xfrm>
            <a:off x="1557338" y="3253529"/>
            <a:ext cx="3240087" cy="995363"/>
          </a:xfrm>
          <a:prstGeom prst="rect">
            <a:avLst/>
          </a:prstGeom>
          <a:solidFill>
            <a:srgbClr val="FFD5D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Model specific schemas</a:t>
            </a:r>
          </a:p>
          <a:p>
            <a:pPr algn="ctr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(M)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21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4818-8B35-4C1A-B6CC-E923B8976678}" type="slidenum">
              <a:rPr lang="it-IT"/>
              <a:pPr/>
              <a:t>49</a:t>
            </a:fld>
            <a:endParaRPr lang="it-IT"/>
          </a:p>
        </p:txBody>
      </p:sp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Dictionary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9388" y="873125"/>
            <a:ext cx="8929687" cy="5292725"/>
            <a:chOff x="113" y="550"/>
            <a:chExt cx="5625" cy="3334"/>
          </a:xfrm>
        </p:grpSpPr>
        <p:sp>
          <p:nvSpPr>
            <p:cNvPr id="802820" name="Line 4"/>
            <p:cNvSpPr>
              <a:spLocks noChangeShapeType="1"/>
            </p:cNvSpPr>
            <p:nvPr/>
          </p:nvSpPr>
          <p:spPr bwMode="auto">
            <a:xfrm flipV="1">
              <a:off x="974" y="748"/>
              <a:ext cx="1" cy="25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802821" name="Line 5"/>
            <p:cNvSpPr>
              <a:spLocks noChangeShapeType="1"/>
            </p:cNvSpPr>
            <p:nvPr/>
          </p:nvSpPr>
          <p:spPr bwMode="auto">
            <a:xfrm>
              <a:off x="956" y="3320"/>
              <a:ext cx="4568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802822" name="Text Box 6"/>
            <p:cNvSpPr txBox="1">
              <a:spLocks noChangeArrowheads="1"/>
            </p:cNvSpPr>
            <p:nvPr/>
          </p:nvSpPr>
          <p:spPr bwMode="auto">
            <a:xfrm>
              <a:off x="204" y="1543"/>
              <a:ext cx="6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model</a:t>
              </a:r>
            </a:p>
          </p:txBody>
        </p:sp>
        <p:sp>
          <p:nvSpPr>
            <p:cNvPr id="802823" name="Text Box 7"/>
            <p:cNvSpPr txBox="1">
              <a:spLocks noChangeArrowheads="1"/>
            </p:cNvSpPr>
            <p:nvPr/>
          </p:nvSpPr>
          <p:spPr bwMode="auto">
            <a:xfrm>
              <a:off x="113" y="2185"/>
              <a:ext cx="7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schema</a:t>
              </a:r>
            </a:p>
          </p:txBody>
        </p:sp>
        <p:sp>
          <p:nvSpPr>
            <p:cNvPr id="802824" name="Text Box 8"/>
            <p:cNvSpPr txBox="1">
              <a:spLocks noChangeArrowheads="1"/>
            </p:cNvSpPr>
            <p:nvPr/>
          </p:nvSpPr>
          <p:spPr bwMode="auto">
            <a:xfrm>
              <a:off x="3675" y="3366"/>
              <a:ext cx="74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model</a:t>
              </a:r>
            </a:p>
            <a:p>
              <a:pPr eaLnBrk="1" hangingPunct="1"/>
              <a:r>
                <a:rPr lang="en-US">
                  <a:latin typeface="Arial" charset="0"/>
                </a:rPr>
                <a:t>generic</a:t>
              </a:r>
            </a:p>
          </p:txBody>
        </p:sp>
        <p:sp>
          <p:nvSpPr>
            <p:cNvPr id="802825" name="Text Box 9"/>
            <p:cNvSpPr txBox="1">
              <a:spLocks noChangeArrowheads="1"/>
            </p:cNvSpPr>
            <p:nvPr/>
          </p:nvSpPr>
          <p:spPr bwMode="auto">
            <a:xfrm>
              <a:off x="1610" y="3365"/>
              <a:ext cx="75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model</a:t>
              </a:r>
            </a:p>
            <a:p>
              <a:pPr eaLnBrk="1" hangingPunct="1"/>
              <a:r>
                <a:rPr lang="en-US">
                  <a:latin typeface="Arial" charset="0"/>
                </a:rPr>
                <a:t>specific</a:t>
              </a:r>
            </a:p>
          </p:txBody>
        </p:sp>
        <p:sp>
          <p:nvSpPr>
            <p:cNvPr id="802826" name="Text Box 10"/>
            <p:cNvSpPr txBox="1">
              <a:spLocks noChangeArrowheads="1"/>
            </p:cNvSpPr>
            <p:nvPr/>
          </p:nvSpPr>
          <p:spPr bwMode="auto">
            <a:xfrm rot="16200000">
              <a:off x="279" y="870"/>
              <a:ext cx="8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 i="1" dirty="0">
                  <a:latin typeface="Arial" charset="0"/>
                </a:rPr>
                <a:t>description</a:t>
              </a:r>
            </a:p>
          </p:txBody>
        </p:sp>
        <p:sp>
          <p:nvSpPr>
            <p:cNvPr id="802827" name="Text Box 11"/>
            <p:cNvSpPr txBox="1">
              <a:spLocks noChangeArrowheads="1"/>
            </p:cNvSpPr>
            <p:nvPr/>
          </p:nvSpPr>
          <p:spPr bwMode="auto">
            <a:xfrm>
              <a:off x="4616" y="3352"/>
              <a:ext cx="1122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 i="1">
                  <a:latin typeface="Arial" charset="0"/>
                </a:rPr>
                <a:t>model</a:t>
              </a:r>
            </a:p>
            <a:p>
              <a:pPr algn="ctr" eaLnBrk="1" hangingPunct="1"/>
              <a:r>
                <a:rPr lang="en-US" sz="2000" i="1">
                  <a:latin typeface="Arial" charset="0"/>
                </a:rPr>
                <a:t>independence</a:t>
              </a:r>
            </a:p>
          </p:txBody>
        </p:sp>
        <p:sp>
          <p:nvSpPr>
            <p:cNvPr id="802828" name="Rectangle 12"/>
            <p:cNvSpPr>
              <a:spLocks noChangeArrowheads="1"/>
            </p:cNvSpPr>
            <p:nvPr/>
          </p:nvSpPr>
          <p:spPr bwMode="auto">
            <a:xfrm>
              <a:off x="3022" y="1425"/>
              <a:ext cx="2041" cy="627"/>
            </a:xfrm>
            <a:prstGeom prst="rect">
              <a:avLst/>
            </a:prstGeom>
            <a:solidFill>
              <a:srgbClr val="5BB1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Supermodel description</a:t>
              </a:r>
            </a:p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(mSM)</a:t>
              </a:r>
            </a:p>
          </p:txBody>
        </p:sp>
        <p:sp>
          <p:nvSpPr>
            <p:cNvPr id="802829" name="Rectangle 13"/>
            <p:cNvSpPr>
              <a:spLocks noChangeArrowheads="1"/>
            </p:cNvSpPr>
            <p:nvPr/>
          </p:nvSpPr>
          <p:spPr bwMode="auto">
            <a:xfrm>
              <a:off x="981" y="1425"/>
              <a:ext cx="2041" cy="627"/>
            </a:xfrm>
            <a:prstGeom prst="rect">
              <a:avLst/>
            </a:prstGeom>
            <a:solidFill>
              <a:srgbClr val="FFB9B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Model descriptions</a:t>
              </a:r>
            </a:p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(mM)</a:t>
              </a:r>
            </a:p>
          </p:txBody>
        </p:sp>
        <p:sp>
          <p:nvSpPr>
            <p:cNvPr id="802830" name="Rectangle 14"/>
            <p:cNvSpPr>
              <a:spLocks noChangeArrowheads="1"/>
            </p:cNvSpPr>
            <p:nvPr/>
          </p:nvSpPr>
          <p:spPr bwMode="auto">
            <a:xfrm>
              <a:off x="3022" y="2053"/>
              <a:ext cx="2041" cy="627"/>
            </a:xfrm>
            <a:prstGeom prst="rect">
              <a:avLst/>
            </a:prstGeom>
            <a:solidFill>
              <a:srgbClr val="AFD9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Supermodel schemas</a:t>
              </a:r>
            </a:p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(SM)</a:t>
              </a:r>
            </a:p>
          </p:txBody>
        </p:sp>
        <p:sp>
          <p:nvSpPr>
            <p:cNvPr id="802831" name="Rectangle 15"/>
            <p:cNvSpPr>
              <a:spLocks noChangeArrowheads="1"/>
            </p:cNvSpPr>
            <p:nvPr/>
          </p:nvSpPr>
          <p:spPr bwMode="auto">
            <a:xfrm>
              <a:off x="981" y="2053"/>
              <a:ext cx="2041" cy="627"/>
            </a:xfrm>
            <a:prstGeom prst="rect">
              <a:avLst/>
            </a:prstGeom>
            <a:solidFill>
              <a:srgbClr val="FFD5D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Model specific schemas</a:t>
              </a:r>
            </a:p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(M)</a:t>
              </a:r>
            </a:p>
          </p:txBody>
        </p:sp>
        <p:sp>
          <p:nvSpPr>
            <p:cNvPr id="802832" name="Rectangle 16"/>
            <p:cNvSpPr>
              <a:spLocks noChangeArrowheads="1"/>
            </p:cNvSpPr>
            <p:nvPr/>
          </p:nvSpPr>
          <p:spPr bwMode="auto">
            <a:xfrm>
              <a:off x="3022" y="2684"/>
              <a:ext cx="2041" cy="627"/>
            </a:xfrm>
            <a:prstGeom prst="rect">
              <a:avLst/>
            </a:prstGeom>
            <a:solidFill>
              <a:srgbClr val="E7F4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Supermodel instances </a:t>
              </a:r>
            </a:p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(i-SM)</a:t>
              </a:r>
            </a:p>
          </p:txBody>
        </p:sp>
        <p:sp>
          <p:nvSpPr>
            <p:cNvPr id="802833" name="Rectangle 17"/>
            <p:cNvSpPr>
              <a:spLocks noChangeArrowheads="1"/>
            </p:cNvSpPr>
            <p:nvPr/>
          </p:nvSpPr>
          <p:spPr bwMode="auto">
            <a:xfrm>
              <a:off x="981" y="2684"/>
              <a:ext cx="2041" cy="627"/>
            </a:xfrm>
            <a:prstGeom prst="rect">
              <a:avLst/>
            </a:prstGeom>
            <a:solidFill>
              <a:srgbClr val="FFEFE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Model specific instances</a:t>
              </a:r>
            </a:p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(i-M)</a:t>
              </a:r>
            </a:p>
          </p:txBody>
        </p:sp>
        <p:sp>
          <p:nvSpPr>
            <p:cNvPr id="802834" name="Text Box 18"/>
            <p:cNvSpPr txBox="1">
              <a:spLocks noChangeArrowheads="1"/>
            </p:cNvSpPr>
            <p:nvPr/>
          </p:nvSpPr>
          <p:spPr bwMode="auto">
            <a:xfrm>
              <a:off x="258" y="2825"/>
              <a:ext cx="49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data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14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EC57-3720-41B7-9CB8-204755448E94}" type="slidenum">
              <a:rPr lang="it-IT"/>
              <a:pPr/>
              <a:t>5</a:t>
            </a:fld>
            <a:endParaRPr lang="it-IT"/>
          </a:p>
        </p:txBody>
      </p:sp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Example, 2</a:t>
            </a:r>
          </a:p>
        </p:txBody>
      </p:sp>
      <p:sp>
        <p:nvSpPr>
          <p:cNvPr id="792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249613"/>
            <a:ext cx="8424862" cy="684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1800" dirty="0" err="1"/>
              <a:t>Does</a:t>
            </a:r>
            <a:r>
              <a:rPr lang="it-IT" sz="1800" dirty="0"/>
              <a:t> the OR </a:t>
            </a:r>
            <a:r>
              <a:rPr lang="it-IT" sz="1800" dirty="0" err="1"/>
              <a:t>model</a:t>
            </a:r>
            <a:r>
              <a:rPr lang="it-IT" sz="1800" dirty="0"/>
              <a:t> </a:t>
            </a:r>
            <a:r>
              <a:rPr lang="it-IT" sz="1800" dirty="0" err="1"/>
              <a:t>allow</a:t>
            </a:r>
            <a:r>
              <a:rPr lang="it-IT" sz="1800" dirty="0"/>
              <a:t> </a:t>
            </a:r>
            <a:r>
              <a:rPr lang="it-IT" sz="1800" dirty="0" err="1"/>
              <a:t>for</a:t>
            </a:r>
            <a:r>
              <a:rPr lang="it-IT" sz="1800" dirty="0"/>
              <a:t> </a:t>
            </a:r>
            <a:r>
              <a:rPr lang="it-IT" sz="1800" dirty="0" err="1"/>
              <a:t>keys</a:t>
            </a:r>
            <a:r>
              <a:rPr lang="it-IT" sz="1800" dirty="0"/>
              <a:t>? </a:t>
            </a:r>
          </a:p>
          <a:p>
            <a:pPr>
              <a:lnSpc>
                <a:spcPct val="90000"/>
              </a:lnSpc>
            </a:pPr>
            <a:r>
              <a:rPr lang="it-IT" sz="1800" dirty="0" err="1" smtClean="0"/>
              <a:t>If</a:t>
            </a:r>
            <a:r>
              <a:rPr lang="it-IT" sz="1800" dirty="0" smtClean="0"/>
              <a:t>  </a:t>
            </a:r>
            <a:r>
              <a:rPr lang="it-IT" b="1" dirty="0" smtClean="0">
                <a:solidFill>
                  <a:schemeClr val="accent2"/>
                </a:solidFill>
              </a:rPr>
              <a:t>yes</a:t>
            </a:r>
            <a:r>
              <a:rPr lang="it-IT" sz="1800" dirty="0" smtClean="0"/>
              <a:t>, assume </a:t>
            </a:r>
            <a:r>
              <a:rPr lang="it-IT" sz="1800" dirty="0" err="1" smtClean="0"/>
              <a:t>EmpNo</a:t>
            </a:r>
            <a:r>
              <a:rPr lang="it-IT" sz="1800" dirty="0" smtClean="0"/>
              <a:t> </a:t>
            </a:r>
            <a:r>
              <a:rPr lang="it-IT" sz="1800" dirty="0"/>
              <a:t>and </a:t>
            </a:r>
            <a:r>
              <a:rPr lang="it-IT" sz="1800" dirty="0" err="1"/>
              <a:t>Name</a:t>
            </a:r>
            <a:r>
              <a:rPr lang="it-IT" sz="1800" dirty="0"/>
              <a:t> are </a:t>
            </a:r>
            <a:r>
              <a:rPr lang="it-IT" sz="1800" dirty="0" err="1"/>
              <a:t>keys</a:t>
            </a:r>
            <a:endParaRPr lang="it-IT" sz="1800" dirty="0"/>
          </a:p>
        </p:txBody>
      </p:sp>
      <p:pic>
        <p:nvPicPr>
          <p:cNvPr id="792580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1412875"/>
            <a:ext cx="7772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2581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713" y="4287838"/>
            <a:ext cx="6119812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2582" name="Oval 6"/>
          <p:cNvSpPr>
            <a:spLocks noChangeArrowheads="1"/>
          </p:cNvSpPr>
          <p:nvPr/>
        </p:nvSpPr>
        <p:spPr bwMode="auto">
          <a:xfrm>
            <a:off x="3997325" y="4724400"/>
            <a:ext cx="642938" cy="1296988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2583" name="Oval 7"/>
          <p:cNvSpPr>
            <a:spLocks noChangeArrowheads="1"/>
          </p:cNvSpPr>
          <p:nvPr/>
        </p:nvSpPr>
        <p:spPr bwMode="auto">
          <a:xfrm>
            <a:off x="1403350" y="1412875"/>
            <a:ext cx="1223963" cy="1727200"/>
          </a:xfrm>
          <a:prstGeom prst="ellips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2584" name="Oval 8"/>
          <p:cNvSpPr>
            <a:spLocks noChangeArrowheads="1"/>
          </p:cNvSpPr>
          <p:nvPr/>
        </p:nvSpPr>
        <p:spPr bwMode="auto">
          <a:xfrm>
            <a:off x="5635625" y="1771650"/>
            <a:ext cx="952500" cy="1081088"/>
          </a:xfrm>
          <a:prstGeom prst="ellips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2585" name="Oval 9"/>
          <p:cNvSpPr>
            <a:spLocks noChangeArrowheads="1"/>
          </p:cNvSpPr>
          <p:nvPr/>
        </p:nvSpPr>
        <p:spPr bwMode="auto">
          <a:xfrm>
            <a:off x="5148263" y="4941888"/>
            <a:ext cx="642937" cy="935037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2586" name="Oval 10"/>
          <p:cNvSpPr>
            <a:spLocks noChangeArrowheads="1"/>
          </p:cNvSpPr>
          <p:nvPr/>
        </p:nvSpPr>
        <p:spPr bwMode="auto">
          <a:xfrm>
            <a:off x="3635375" y="1773238"/>
            <a:ext cx="787400" cy="1395412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2587" name="Oval 11"/>
          <p:cNvSpPr>
            <a:spLocks noChangeArrowheads="1"/>
          </p:cNvSpPr>
          <p:nvPr/>
        </p:nvSpPr>
        <p:spPr bwMode="auto">
          <a:xfrm>
            <a:off x="4786313" y="1990725"/>
            <a:ext cx="787400" cy="1006475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2579" grpId="0" build="p"/>
      <p:bldP spid="792582" grpId="0" animBg="1"/>
      <p:bldP spid="792583" grpId="0" animBg="1"/>
      <p:bldP spid="792583" grpId="1" animBg="1"/>
      <p:bldP spid="792584" grpId="0" animBg="1"/>
      <p:bldP spid="792584" grpId="1" animBg="1"/>
      <p:bldP spid="792585" grpId="0" animBg="1"/>
      <p:bldP spid="792586" grpId="0" animBg="1"/>
      <p:bldP spid="79258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19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060A-8B6B-437D-B499-BA6D1BB9A3D7}" type="slidenum">
              <a:rPr lang="it-IT"/>
              <a:pPr/>
              <a:t>50</a:t>
            </a:fld>
            <a:endParaRPr lang="it-IT"/>
          </a:p>
        </p:txBody>
      </p:sp>
      <p:graphicFrame>
        <p:nvGraphicFramePr>
          <p:cNvPr id="529933" name="Group 525"/>
          <p:cNvGraphicFramePr>
            <a:graphicFrameLocks noGrp="1"/>
          </p:cNvGraphicFramePr>
          <p:nvPr/>
        </p:nvGraphicFramePr>
        <p:xfrm>
          <a:off x="107950" y="3995738"/>
          <a:ext cx="2736850" cy="1828800"/>
        </p:xfrm>
        <a:graphic>
          <a:graphicData uri="http://schemas.openxmlformats.org/drawingml/2006/table">
            <a:tbl>
              <a:tblPr/>
              <a:tblGrid>
                <a:gridCol w="647700"/>
                <a:gridCol w="1008063"/>
                <a:gridCol w="1081087"/>
              </a:tblGrid>
              <a:tr h="30321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i-SM-Abstract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9961" name="Group 553"/>
          <p:cNvGraphicFramePr>
            <a:graphicFrameLocks noGrp="1"/>
          </p:cNvGraphicFramePr>
          <p:nvPr/>
        </p:nvGraphicFramePr>
        <p:xfrm>
          <a:off x="2987675" y="3860800"/>
          <a:ext cx="5989638" cy="2133600"/>
        </p:xfrm>
        <a:graphic>
          <a:graphicData uri="http://schemas.openxmlformats.org/drawingml/2006/table">
            <a:tbl>
              <a:tblPr/>
              <a:tblGrid>
                <a:gridCol w="649288"/>
                <a:gridCol w="1439862"/>
                <a:gridCol w="936625"/>
                <a:gridCol w="1304925"/>
                <a:gridCol w="1658938"/>
              </a:tblGrid>
              <a:tr h="288925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i-SM-AttributeOfAbstract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AttrOfAbsOID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i- AbsOID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75432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John Doe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Bob White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Instances in the supermodel</a:t>
            </a:r>
          </a:p>
        </p:txBody>
      </p:sp>
      <p:graphicFrame>
        <p:nvGraphicFramePr>
          <p:cNvPr id="529640" name="Group 232"/>
          <p:cNvGraphicFramePr>
            <a:graphicFrameLocks noGrp="1"/>
          </p:cNvGraphicFramePr>
          <p:nvPr/>
        </p:nvGraphicFramePr>
        <p:xfrm>
          <a:off x="179388" y="4005263"/>
          <a:ext cx="2736850" cy="1828800"/>
        </p:xfrm>
        <a:graphic>
          <a:graphicData uri="http://schemas.openxmlformats.org/drawingml/2006/table">
            <a:tbl>
              <a:tblPr/>
              <a:tblGrid>
                <a:gridCol w="573087"/>
                <a:gridCol w="868363"/>
                <a:gridCol w="1295400"/>
              </a:tblGrid>
              <a:tr h="30321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SM-Abstract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Employees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Departments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Clerks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Offices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9668" name="Group 260"/>
          <p:cNvGraphicFramePr>
            <a:graphicFrameLocks noGrp="1"/>
          </p:cNvGraphicFramePr>
          <p:nvPr/>
        </p:nvGraphicFramePr>
        <p:xfrm>
          <a:off x="3059113" y="3870325"/>
          <a:ext cx="5989637" cy="2441576"/>
        </p:xfrm>
        <a:graphic>
          <a:graphicData uri="http://schemas.openxmlformats.org/drawingml/2006/table">
            <a:tbl>
              <a:tblPr/>
              <a:tblGrid>
                <a:gridCol w="593725"/>
                <a:gridCol w="876300"/>
                <a:gridCol w="876300"/>
                <a:gridCol w="841375"/>
                <a:gridCol w="1143000"/>
                <a:gridCol w="638175"/>
                <a:gridCol w="1020762"/>
              </a:tblGrid>
              <a:tr h="288925"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SM-AttributeOfAbstract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501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9736" name="Rectangle 328"/>
          <p:cNvSpPr>
            <a:spLocks noChangeArrowheads="1"/>
          </p:cNvSpPr>
          <p:nvPr/>
        </p:nvSpPr>
        <p:spPr bwMode="auto">
          <a:xfrm>
            <a:off x="250825" y="5949950"/>
            <a:ext cx="2592388" cy="431800"/>
          </a:xfrm>
          <a:prstGeom prst="rect">
            <a:avLst/>
          </a:prstGeom>
          <a:solidFill>
            <a:srgbClr val="AFD9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schemas</a:t>
            </a:r>
          </a:p>
        </p:txBody>
      </p:sp>
      <p:sp>
        <p:nvSpPr>
          <p:cNvPr id="529834" name="Line 426"/>
          <p:cNvSpPr>
            <a:spLocks noChangeShapeType="1"/>
          </p:cNvSpPr>
          <p:nvPr/>
        </p:nvSpPr>
        <p:spPr bwMode="auto">
          <a:xfrm>
            <a:off x="0" y="37893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30007" name="Rectangle 599"/>
          <p:cNvSpPr>
            <a:spLocks noChangeArrowheads="1"/>
          </p:cNvSpPr>
          <p:nvPr/>
        </p:nvSpPr>
        <p:spPr bwMode="auto">
          <a:xfrm>
            <a:off x="179388" y="5940425"/>
            <a:ext cx="2592387" cy="431800"/>
          </a:xfrm>
          <a:prstGeom prst="rect">
            <a:avLst/>
          </a:prstGeom>
          <a:solidFill>
            <a:srgbClr val="E7F4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instances</a:t>
            </a:r>
          </a:p>
        </p:txBody>
      </p:sp>
      <p:sp>
        <p:nvSpPr>
          <p:cNvPr id="530008" name="Oval 600"/>
          <p:cNvSpPr>
            <a:spLocks noChangeArrowheads="1"/>
          </p:cNvSpPr>
          <p:nvPr/>
        </p:nvSpPr>
        <p:spPr bwMode="auto">
          <a:xfrm>
            <a:off x="827088" y="4581525"/>
            <a:ext cx="863600" cy="1368425"/>
          </a:xfrm>
          <a:prstGeom prst="ellipse">
            <a:avLst/>
          </a:prstGeom>
          <a:noFill/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30009" name="Line 601"/>
          <p:cNvSpPr>
            <a:spLocks noChangeShapeType="1"/>
          </p:cNvSpPr>
          <p:nvPr/>
        </p:nvSpPr>
        <p:spPr bwMode="auto">
          <a:xfrm flipH="1" flipV="1">
            <a:off x="538163" y="2060575"/>
            <a:ext cx="576262" cy="2520950"/>
          </a:xfrm>
          <a:prstGeom prst="line">
            <a:avLst/>
          </a:prstGeom>
          <a:noFill/>
          <a:ln w="31750">
            <a:solidFill>
              <a:srgbClr val="000080"/>
            </a:solidFill>
            <a:miter lim="800000"/>
            <a:headEnd/>
            <a:tailEnd type="stealth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30010" name="Oval 602"/>
          <p:cNvSpPr>
            <a:spLocks noChangeArrowheads="1"/>
          </p:cNvSpPr>
          <p:nvPr/>
        </p:nvSpPr>
        <p:spPr bwMode="auto">
          <a:xfrm>
            <a:off x="4067175" y="4725988"/>
            <a:ext cx="503238" cy="431800"/>
          </a:xfrm>
          <a:prstGeom prst="ellipse">
            <a:avLst/>
          </a:prstGeom>
          <a:noFill/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30011" name="Line 603"/>
          <p:cNvSpPr>
            <a:spLocks noChangeShapeType="1"/>
          </p:cNvSpPr>
          <p:nvPr/>
        </p:nvSpPr>
        <p:spPr bwMode="auto">
          <a:xfrm flipH="1" flipV="1">
            <a:off x="3419475" y="2278063"/>
            <a:ext cx="863600" cy="2447925"/>
          </a:xfrm>
          <a:prstGeom prst="line">
            <a:avLst/>
          </a:prstGeom>
          <a:noFill/>
          <a:ln w="31750">
            <a:solidFill>
              <a:srgbClr val="000080"/>
            </a:solidFill>
            <a:miter lim="800000"/>
            <a:headEnd/>
            <a:tailEnd type="stealth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30012" name="Oval 604"/>
          <p:cNvSpPr>
            <a:spLocks noChangeArrowheads="1"/>
          </p:cNvSpPr>
          <p:nvPr/>
        </p:nvSpPr>
        <p:spPr bwMode="auto">
          <a:xfrm>
            <a:off x="7667625" y="4725988"/>
            <a:ext cx="936625" cy="360362"/>
          </a:xfrm>
          <a:prstGeom prst="ellipse">
            <a:avLst/>
          </a:prstGeom>
          <a:noFill/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30013" name="Line 605"/>
          <p:cNvSpPr>
            <a:spLocks noChangeShapeType="1"/>
          </p:cNvSpPr>
          <p:nvPr/>
        </p:nvSpPr>
        <p:spPr bwMode="auto">
          <a:xfrm flipH="1" flipV="1">
            <a:off x="682625" y="4725988"/>
            <a:ext cx="6985000" cy="215900"/>
          </a:xfrm>
          <a:prstGeom prst="line">
            <a:avLst/>
          </a:prstGeom>
          <a:noFill/>
          <a:ln w="31750">
            <a:solidFill>
              <a:srgbClr val="000080"/>
            </a:solidFill>
            <a:miter lim="800000"/>
            <a:headEnd/>
            <a:tailEnd type="stealth" w="med" len="med"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2" name="Group 610"/>
          <p:cNvGrpSpPr>
            <a:grpSpLocks/>
          </p:cNvGrpSpPr>
          <p:nvPr/>
        </p:nvGrpSpPr>
        <p:grpSpPr bwMode="auto">
          <a:xfrm>
            <a:off x="179388" y="293688"/>
            <a:ext cx="1944687" cy="830262"/>
            <a:chOff x="981" y="1425"/>
            <a:chExt cx="4082" cy="1886"/>
          </a:xfrm>
        </p:grpSpPr>
        <p:sp>
          <p:nvSpPr>
            <p:cNvPr id="530019" name="Rectangle 611"/>
            <p:cNvSpPr>
              <a:spLocks noChangeArrowheads="1"/>
            </p:cNvSpPr>
            <p:nvPr/>
          </p:nvSpPr>
          <p:spPr bwMode="auto">
            <a:xfrm>
              <a:off x="3022" y="1425"/>
              <a:ext cx="2041" cy="627"/>
            </a:xfrm>
            <a:prstGeom prst="rect">
              <a:avLst/>
            </a:prstGeom>
            <a:solidFill>
              <a:srgbClr val="5BB1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mSM</a:t>
              </a:r>
            </a:p>
          </p:txBody>
        </p:sp>
        <p:sp>
          <p:nvSpPr>
            <p:cNvPr id="530020" name="Rectangle 612"/>
            <p:cNvSpPr>
              <a:spLocks noChangeArrowheads="1"/>
            </p:cNvSpPr>
            <p:nvPr/>
          </p:nvSpPr>
          <p:spPr bwMode="auto">
            <a:xfrm>
              <a:off x="981" y="1425"/>
              <a:ext cx="2041" cy="627"/>
            </a:xfrm>
            <a:prstGeom prst="rect">
              <a:avLst/>
            </a:prstGeom>
            <a:solidFill>
              <a:srgbClr val="FFB9B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mM</a:t>
              </a:r>
            </a:p>
          </p:txBody>
        </p:sp>
        <p:sp>
          <p:nvSpPr>
            <p:cNvPr id="530021" name="Rectangle 613"/>
            <p:cNvSpPr>
              <a:spLocks noChangeArrowheads="1"/>
            </p:cNvSpPr>
            <p:nvPr/>
          </p:nvSpPr>
          <p:spPr bwMode="auto">
            <a:xfrm>
              <a:off x="3022" y="2053"/>
              <a:ext cx="2041" cy="627"/>
            </a:xfrm>
            <a:prstGeom prst="rect">
              <a:avLst/>
            </a:prstGeom>
            <a:solidFill>
              <a:srgbClr val="AFD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SM</a:t>
              </a:r>
            </a:p>
          </p:txBody>
        </p:sp>
        <p:sp>
          <p:nvSpPr>
            <p:cNvPr id="530022" name="Rectangle 614"/>
            <p:cNvSpPr>
              <a:spLocks noChangeArrowheads="1"/>
            </p:cNvSpPr>
            <p:nvPr/>
          </p:nvSpPr>
          <p:spPr bwMode="auto">
            <a:xfrm>
              <a:off x="981" y="2053"/>
              <a:ext cx="2041" cy="627"/>
            </a:xfrm>
            <a:prstGeom prst="rect">
              <a:avLst/>
            </a:prstGeom>
            <a:solidFill>
              <a:srgbClr val="FFD5D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M</a:t>
              </a:r>
            </a:p>
          </p:txBody>
        </p:sp>
        <p:sp>
          <p:nvSpPr>
            <p:cNvPr id="530023" name="Rectangle 615"/>
            <p:cNvSpPr>
              <a:spLocks noChangeArrowheads="1"/>
            </p:cNvSpPr>
            <p:nvPr/>
          </p:nvSpPr>
          <p:spPr bwMode="auto">
            <a:xfrm>
              <a:off x="3022" y="2684"/>
              <a:ext cx="2041" cy="627"/>
            </a:xfrm>
            <a:prstGeom prst="rect">
              <a:avLst/>
            </a:prstGeom>
            <a:solidFill>
              <a:srgbClr val="E7F4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i-SM</a:t>
              </a:r>
            </a:p>
          </p:txBody>
        </p:sp>
        <p:sp>
          <p:nvSpPr>
            <p:cNvPr id="530024" name="Rectangle 616"/>
            <p:cNvSpPr>
              <a:spLocks noChangeArrowheads="1"/>
            </p:cNvSpPr>
            <p:nvPr/>
          </p:nvSpPr>
          <p:spPr bwMode="auto">
            <a:xfrm>
              <a:off x="981" y="2684"/>
              <a:ext cx="2041" cy="627"/>
            </a:xfrm>
            <a:prstGeom prst="rect">
              <a:avLst/>
            </a:prstGeom>
            <a:solidFill>
              <a:srgbClr val="FFEFE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i-M</a:t>
              </a:r>
            </a:p>
          </p:txBody>
        </p:sp>
      </p:grpSp>
      <p:sp>
        <p:nvSpPr>
          <p:cNvPr id="530025" name="Oval 617"/>
          <p:cNvSpPr>
            <a:spLocks noChangeArrowheads="1"/>
          </p:cNvSpPr>
          <p:nvPr/>
        </p:nvSpPr>
        <p:spPr bwMode="auto">
          <a:xfrm>
            <a:off x="1042988" y="792163"/>
            <a:ext cx="1225550" cy="404812"/>
          </a:xfrm>
          <a:prstGeom prst="ellipse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-8.33333E-7 -0.395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96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8.33333E-7 -0.3995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29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0.00017 -0.399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297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736" grpId="0" animBg="1"/>
      <p:bldP spid="530007" grpId="0" animBg="1"/>
      <p:bldP spid="530008" grpId="0" animBg="1"/>
      <p:bldP spid="530009" grpId="0" animBg="1"/>
      <p:bldP spid="530010" grpId="0" animBg="1"/>
      <p:bldP spid="530011" grpId="0" animBg="1"/>
      <p:bldP spid="530012" grpId="0" animBg="1"/>
      <p:bldP spid="53001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B832-24FA-4233-93DF-5F8B0008E051}" type="slidenum">
              <a:rPr lang="it-IT"/>
              <a:pPr/>
              <a:t>51</a:t>
            </a:fld>
            <a:endParaRPr lang="it-IT"/>
          </a:p>
        </p:txBody>
      </p:sp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rules, data level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95738" y="1196975"/>
            <a:ext cx="4968875" cy="53276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lIns="18000" rIns="36000"/>
          <a:lstStyle/>
          <a:p>
            <a:pPr marL="177800" indent="-177800">
              <a:spcBef>
                <a:spcPct val="0"/>
              </a:spcBef>
              <a:buFontTx/>
              <a:buNone/>
            </a:pPr>
            <a:r>
              <a:rPr lang="en-US" sz="1800" dirty="0"/>
              <a:t>i-SM_ </a:t>
            </a:r>
            <a:r>
              <a:rPr lang="en-US" sz="1800" dirty="0" smtClean="0"/>
              <a:t>Lexical </a:t>
            </a:r>
            <a:r>
              <a:rPr lang="en-US" sz="1800" dirty="0"/>
              <a:t>(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OID: #</a:t>
            </a:r>
            <a:r>
              <a:rPr lang="en-US" sz="1800" dirty="0" smtClean="0"/>
              <a:t>i-lexicalOID_1 </a:t>
            </a:r>
            <a:r>
              <a:rPr lang="en-US" sz="1800" dirty="0"/>
              <a:t>(i-attOID),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i-AggrOID: #i-aggregationOID_1(i-absOID),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 smtClean="0"/>
              <a:t>LexicalOID</a:t>
            </a:r>
            <a:r>
              <a:rPr lang="en-US" sz="1800" dirty="0"/>
              <a:t>: </a:t>
            </a:r>
            <a:r>
              <a:rPr lang="en-US" sz="1800" dirty="0" smtClean="0"/>
              <a:t>#lexicalOID_1(attOID</a:t>
            </a:r>
            <a:r>
              <a:rPr lang="en-US" sz="1800" dirty="0"/>
              <a:t>),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Value: Value )</a:t>
            </a:r>
          </a:p>
          <a:p>
            <a:pPr marL="177800" indent="-177800">
              <a:spcBef>
                <a:spcPct val="0"/>
              </a:spcBef>
              <a:buFontTx/>
              <a:buNone/>
            </a:pPr>
            <a:r>
              <a:rPr lang="en-US" sz="1800" dirty="0"/>
              <a:t>←</a:t>
            </a:r>
          </a:p>
          <a:p>
            <a:pPr marL="177800" indent="-177800">
              <a:spcBef>
                <a:spcPct val="0"/>
              </a:spcBef>
              <a:buFontTx/>
              <a:buNone/>
            </a:pPr>
            <a:r>
              <a:rPr lang="en-US" sz="1800" dirty="0"/>
              <a:t>i-SM_AttributeOfAbstract(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OID: i-attOID,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i-AbstractOID: i-absOID,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AttributeOfAbstractOID: attOID,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Value: Value ),</a:t>
            </a:r>
          </a:p>
          <a:p>
            <a:pPr marL="177800" indent="-177800">
              <a:spcBef>
                <a:spcPct val="0"/>
              </a:spcBef>
              <a:buFontTx/>
              <a:buNone/>
            </a:pPr>
            <a:r>
              <a:rPr lang="en-US" sz="1800" dirty="0"/>
              <a:t>SM_AttributeOfAbstract(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OID: attOID,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AbstractOID: absOID,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Name: attName,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IsNullable: isNull,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IsID: isIdent,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Type: type )</a:t>
            </a:r>
          </a:p>
        </p:txBody>
      </p:sp>
      <p:sp>
        <p:nvSpPr>
          <p:cNvPr id="588804" name="Rectangle 4"/>
          <p:cNvSpPr>
            <a:spLocks noChangeArrowheads="1"/>
          </p:cNvSpPr>
          <p:nvPr/>
        </p:nvSpPr>
        <p:spPr bwMode="auto">
          <a:xfrm>
            <a:off x="179388" y="1412875"/>
            <a:ext cx="3671887" cy="4679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marL="177800" indent="-177800" defTabSz="622300">
              <a:spcBef>
                <a:spcPct val="20000"/>
              </a:spcBef>
            </a:pPr>
            <a:endParaRPr lang="en-US" sz="600" dirty="0">
              <a:latin typeface="Arial" charset="0"/>
            </a:endParaRPr>
          </a:p>
          <a:p>
            <a:pPr marL="177800" indent="-177800" defTabSz="622300"/>
            <a:r>
              <a:rPr lang="en-US" sz="1800" dirty="0" smtClean="0">
                <a:latin typeface="Arial" charset="0"/>
              </a:rPr>
              <a:t>SM_Lexical( </a:t>
            </a:r>
            <a:endParaRPr lang="en-US" sz="1800" dirty="0">
              <a:latin typeface="Arial" charset="0"/>
            </a:endParaRPr>
          </a:p>
          <a:p>
            <a:pPr marL="177800" indent="-177800" defTabSz="622300"/>
            <a:r>
              <a:rPr lang="en-US" sz="1800" dirty="0">
                <a:latin typeface="Arial" charset="0"/>
              </a:rPr>
              <a:t>	OID: </a:t>
            </a:r>
            <a:r>
              <a:rPr lang="en-US" sz="1800" dirty="0" smtClean="0">
                <a:latin typeface="Arial" charset="0"/>
              </a:rPr>
              <a:t>#lexicalOID_1(attOID</a:t>
            </a:r>
            <a:r>
              <a:rPr lang="en-US" sz="1800" dirty="0">
                <a:latin typeface="Arial" charset="0"/>
              </a:rPr>
              <a:t>),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Name: name,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AggrOID: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	#aggregationOID_1(absOID),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IsNullable: isNullable,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IsKey: isIdent,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Type : type )</a:t>
            </a:r>
          </a:p>
          <a:p>
            <a:pPr marL="177800" indent="-177800" defTabSz="622300"/>
            <a:r>
              <a:rPr lang="en-US" sz="1800" i="1" dirty="0">
                <a:latin typeface="Arial" charset="0"/>
              </a:rPr>
              <a:t>←</a:t>
            </a:r>
            <a:endParaRPr lang="en-US" sz="1800" dirty="0">
              <a:latin typeface="Arial" charset="0"/>
            </a:endParaRPr>
          </a:p>
          <a:p>
            <a:pPr marL="177800" indent="-177800" defTabSz="622300"/>
            <a:r>
              <a:rPr lang="en-US" sz="1800" dirty="0">
                <a:latin typeface="Arial" charset="0"/>
              </a:rPr>
              <a:t>SM_AttributeOfAbstract(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OID: attOID,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Name: name,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AbstractOID: absOID,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IsIdent: isIdent,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IsNullable: isNullable ,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Type: type ) ;</a:t>
            </a:r>
          </a:p>
        </p:txBody>
      </p:sp>
      <p:sp>
        <p:nvSpPr>
          <p:cNvPr id="588805" name="Line 5"/>
          <p:cNvSpPr>
            <a:spLocks noChangeShapeType="1"/>
          </p:cNvSpPr>
          <p:nvPr/>
        </p:nvSpPr>
        <p:spPr bwMode="auto">
          <a:xfrm flipV="1">
            <a:off x="2916238" y="2205038"/>
            <a:ext cx="1296987" cy="287337"/>
          </a:xfrm>
          <a:prstGeom prst="line">
            <a:avLst/>
          </a:prstGeom>
          <a:noFill/>
          <a:ln w="28575">
            <a:solidFill>
              <a:srgbClr val="FF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88806" name="Line 6"/>
          <p:cNvSpPr>
            <a:spLocks noChangeShapeType="1"/>
          </p:cNvSpPr>
          <p:nvPr/>
        </p:nvSpPr>
        <p:spPr bwMode="auto">
          <a:xfrm flipV="1">
            <a:off x="2916238" y="3933825"/>
            <a:ext cx="1295400" cy="503238"/>
          </a:xfrm>
          <a:prstGeom prst="line">
            <a:avLst/>
          </a:prstGeom>
          <a:noFill/>
          <a:ln w="28575">
            <a:solidFill>
              <a:srgbClr val="FF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88807" name="Line 7"/>
          <p:cNvSpPr>
            <a:spLocks noChangeShapeType="1"/>
          </p:cNvSpPr>
          <p:nvPr/>
        </p:nvSpPr>
        <p:spPr bwMode="auto">
          <a:xfrm>
            <a:off x="2916238" y="4437063"/>
            <a:ext cx="1223962" cy="720725"/>
          </a:xfrm>
          <a:prstGeom prst="line">
            <a:avLst/>
          </a:prstGeom>
          <a:noFill/>
          <a:ln w="28575">
            <a:solidFill>
              <a:srgbClr val="FF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14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4E1-3B1A-421C-90EF-4869622EBB58}" type="slidenum">
              <a:rPr lang="it-IT"/>
              <a:pPr/>
              <a:t>52</a:t>
            </a:fld>
            <a:endParaRPr lang="it-IT"/>
          </a:p>
        </p:txBody>
      </p:sp>
      <p:sp>
        <p:nvSpPr>
          <p:cNvPr id="468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Generating data-level translations</a:t>
            </a:r>
          </a:p>
        </p:txBody>
      </p:sp>
      <p:sp>
        <p:nvSpPr>
          <p:cNvPr id="469001" name="AutoShape 9"/>
          <p:cNvSpPr>
            <a:spLocks noChangeArrowheads="1"/>
          </p:cNvSpPr>
          <p:nvPr/>
        </p:nvSpPr>
        <p:spPr bwMode="auto">
          <a:xfrm rot="18108823">
            <a:off x="4012406" y="3721895"/>
            <a:ext cx="1196975" cy="1223962"/>
          </a:xfrm>
          <a:custGeom>
            <a:avLst/>
            <a:gdLst>
              <a:gd name="G0" fmla="+- 0 0 0"/>
              <a:gd name="G1" fmla="+- 6400361 0 0"/>
              <a:gd name="G2" fmla="+- 0 0 6400361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6400361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6400361"/>
              <a:gd name="G36" fmla="sin G34 6400361"/>
              <a:gd name="G37" fmla="+/ 6400361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3690 w 21600"/>
              <a:gd name="T5" fmla="*/ 2670 h 21600"/>
              <a:gd name="T6" fmla="*/ 9720 w 21600"/>
              <a:gd name="T7" fmla="*/ 18827 h 21600"/>
              <a:gd name="T8" fmla="*/ 7245 w 21600"/>
              <a:gd name="T9" fmla="*/ 6735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3504"/>
                  <a:pt x="7400" y="15791"/>
                  <a:pt x="10080" y="16151"/>
                </a:cubicBezTo>
                <a:lnTo>
                  <a:pt x="9360" y="21503"/>
                </a:lnTo>
                <a:cubicBezTo>
                  <a:pt x="4000" y="20782"/>
                  <a:pt x="0" y="16208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AFD9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69003" name="Text Box 11"/>
          <p:cNvSpPr txBox="1">
            <a:spLocks noChangeArrowheads="1"/>
          </p:cNvSpPr>
          <p:nvPr/>
        </p:nvSpPr>
        <p:spPr bwMode="auto">
          <a:xfrm>
            <a:off x="1908175" y="3716338"/>
            <a:ext cx="1873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>
                <a:latin typeface="Arial" charset="0"/>
              </a:rPr>
              <a:t>Schema translation</a:t>
            </a:r>
          </a:p>
        </p:txBody>
      </p:sp>
      <p:sp>
        <p:nvSpPr>
          <p:cNvPr id="469004" name="Text Box 12"/>
          <p:cNvSpPr txBox="1">
            <a:spLocks noChangeArrowheads="1"/>
          </p:cNvSpPr>
          <p:nvPr/>
        </p:nvSpPr>
        <p:spPr bwMode="auto">
          <a:xfrm>
            <a:off x="1979613" y="5157788"/>
            <a:ext cx="1873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>
                <a:latin typeface="Arial" charset="0"/>
              </a:rPr>
              <a:t>Data translation</a:t>
            </a:r>
          </a:p>
        </p:txBody>
      </p:sp>
      <p:sp>
        <p:nvSpPr>
          <p:cNvPr id="469005" name="AutoShape 13"/>
          <p:cNvSpPr>
            <a:spLocks noChangeArrowheads="1"/>
          </p:cNvSpPr>
          <p:nvPr/>
        </p:nvSpPr>
        <p:spPr bwMode="auto">
          <a:xfrm rot="5473586" flipV="1">
            <a:off x="469901" y="3859212"/>
            <a:ext cx="1801812" cy="2093913"/>
          </a:xfrm>
          <a:custGeom>
            <a:avLst/>
            <a:gdLst>
              <a:gd name="G0" fmla="+- 0 0 0"/>
              <a:gd name="G1" fmla="+- 11782740 0 0"/>
              <a:gd name="G2" fmla="+- 0 0 1178274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1178274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782740"/>
              <a:gd name="G36" fmla="sin G34 11782740"/>
              <a:gd name="G37" fmla="+/ 1178274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80 w 21600"/>
              <a:gd name="T5" fmla="*/ 0 h 21600"/>
              <a:gd name="T6" fmla="*/ 2700 w 21600"/>
              <a:gd name="T7" fmla="*/ 10829 h 21600"/>
              <a:gd name="T8" fmla="*/ 10790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0806"/>
                  <a:pt x="5400" y="10813"/>
                  <a:pt x="5400" y="10819"/>
                </a:cubicBezTo>
                <a:lnTo>
                  <a:pt x="0" y="10839"/>
                </a:lnTo>
                <a:cubicBezTo>
                  <a:pt x="0" y="10826"/>
                  <a:pt x="0" y="10813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69006" name="Rectangle 14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447800"/>
            <a:ext cx="4386263" cy="4495800"/>
          </a:xfrm>
          <a:noFill/>
          <a:ln/>
        </p:spPr>
        <p:txBody>
          <a:bodyPr/>
          <a:lstStyle/>
          <a:p>
            <a:r>
              <a:rPr lang="en-US" sz="1800"/>
              <a:t>Same environment</a:t>
            </a:r>
          </a:p>
          <a:p>
            <a:r>
              <a:rPr lang="en-US" sz="1800"/>
              <a:t>Same language</a:t>
            </a:r>
          </a:p>
          <a:p>
            <a:r>
              <a:rPr lang="en-US" sz="1800"/>
              <a:t>High level translation specification</a:t>
            </a:r>
          </a:p>
        </p:txBody>
      </p:sp>
      <p:sp>
        <p:nvSpPr>
          <p:cNvPr id="469007" name="Rectangle 15"/>
          <p:cNvSpPr>
            <a:spLocks noChangeArrowheads="1"/>
          </p:cNvSpPr>
          <p:nvPr/>
        </p:nvSpPr>
        <p:spPr bwMode="auto">
          <a:xfrm>
            <a:off x="5435600" y="2349500"/>
            <a:ext cx="3240088" cy="995363"/>
          </a:xfrm>
          <a:prstGeom prst="rect">
            <a:avLst/>
          </a:prstGeom>
          <a:solidFill>
            <a:srgbClr val="5BB1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description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(mSM)</a:t>
            </a:r>
          </a:p>
        </p:txBody>
      </p:sp>
      <p:sp>
        <p:nvSpPr>
          <p:cNvPr id="469008" name="Rectangle 16"/>
          <p:cNvSpPr>
            <a:spLocks noChangeArrowheads="1"/>
          </p:cNvSpPr>
          <p:nvPr/>
        </p:nvSpPr>
        <p:spPr bwMode="auto">
          <a:xfrm>
            <a:off x="5435600" y="3729038"/>
            <a:ext cx="3240088" cy="995362"/>
          </a:xfrm>
          <a:prstGeom prst="rect">
            <a:avLst/>
          </a:prstGeom>
          <a:solidFill>
            <a:srgbClr val="AFD9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schemas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(SM)</a:t>
            </a:r>
          </a:p>
        </p:txBody>
      </p:sp>
      <p:sp>
        <p:nvSpPr>
          <p:cNvPr id="469009" name="Rectangle 17"/>
          <p:cNvSpPr>
            <a:spLocks noChangeArrowheads="1"/>
          </p:cNvSpPr>
          <p:nvPr/>
        </p:nvSpPr>
        <p:spPr bwMode="auto">
          <a:xfrm>
            <a:off x="5435600" y="5097463"/>
            <a:ext cx="3240088" cy="995362"/>
          </a:xfrm>
          <a:prstGeom prst="rect">
            <a:avLst/>
          </a:prstGeom>
          <a:solidFill>
            <a:srgbClr val="E7F4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instances 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(i-SM)</a:t>
            </a:r>
          </a:p>
        </p:txBody>
      </p:sp>
      <p:sp>
        <p:nvSpPr>
          <p:cNvPr id="469010" name="AutoShape 18"/>
          <p:cNvSpPr>
            <a:spLocks noChangeArrowheads="1"/>
          </p:cNvSpPr>
          <p:nvPr/>
        </p:nvSpPr>
        <p:spPr bwMode="auto">
          <a:xfrm rot="18108823">
            <a:off x="4009231" y="5071270"/>
            <a:ext cx="1196975" cy="1223962"/>
          </a:xfrm>
          <a:custGeom>
            <a:avLst/>
            <a:gdLst>
              <a:gd name="G0" fmla="+- 0 0 0"/>
              <a:gd name="G1" fmla="+- 6400361 0 0"/>
              <a:gd name="G2" fmla="+- 0 0 6400361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6400361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6400361"/>
              <a:gd name="G36" fmla="sin G34 6400361"/>
              <a:gd name="G37" fmla="+/ 6400361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3690 w 21600"/>
              <a:gd name="T5" fmla="*/ 2670 h 21600"/>
              <a:gd name="T6" fmla="*/ 9720 w 21600"/>
              <a:gd name="T7" fmla="*/ 18827 h 21600"/>
              <a:gd name="T8" fmla="*/ 7245 w 21600"/>
              <a:gd name="T9" fmla="*/ 6735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3504"/>
                  <a:pt x="7400" y="15791"/>
                  <a:pt x="10080" y="16151"/>
                </a:cubicBezTo>
                <a:lnTo>
                  <a:pt x="9360" y="21503"/>
                </a:lnTo>
                <a:cubicBezTo>
                  <a:pt x="4000" y="20782"/>
                  <a:pt x="0" y="16208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E7F4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69325" cy="1066800"/>
          </a:xfrm>
        </p:spPr>
        <p:txBody>
          <a:bodyPr/>
          <a:lstStyle/>
          <a:p>
            <a:r>
              <a:rPr lang="it-IT" dirty="0" smtClean="0"/>
              <a:t>Off-line </a:t>
            </a:r>
            <a:r>
              <a:rPr lang="it-IT" dirty="0" err="1" smtClean="0"/>
              <a:t>approach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86D4-CEEB-4438-83DD-2837A0AA03BE}" type="slidenum">
              <a:rPr lang="it-IT" smtClean="0"/>
              <a:pPr/>
              <a:t>53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auto">
          <a:xfrm>
            <a:off x="857224" y="1643050"/>
            <a:ext cx="2643206" cy="3786214"/>
          </a:xfrm>
          <a:prstGeom prst="rect">
            <a:avLst/>
          </a:prstGeom>
          <a:solidFill>
            <a:schemeClr val="bg1"/>
          </a:solidFill>
          <a:ln w="50800" cap="flat" cmpd="thickThin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isco magnetico 7"/>
          <p:cNvSpPr/>
          <p:nvPr/>
        </p:nvSpPr>
        <p:spPr bwMode="auto">
          <a:xfrm>
            <a:off x="1000100" y="3786190"/>
            <a:ext cx="1785950" cy="857256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ttangolo 8"/>
          <p:cNvSpPr/>
          <p:nvPr/>
        </p:nvSpPr>
        <p:spPr bwMode="auto">
          <a:xfrm>
            <a:off x="4643438" y="1643050"/>
            <a:ext cx="4000528" cy="4071966"/>
          </a:xfrm>
          <a:prstGeom prst="rect">
            <a:avLst/>
          </a:prstGeom>
          <a:solidFill>
            <a:schemeClr val="bg1"/>
          </a:solidFill>
          <a:ln w="50800" cap="flat" cmpd="thickThin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isco magnetico 9"/>
          <p:cNvSpPr/>
          <p:nvPr/>
        </p:nvSpPr>
        <p:spPr bwMode="auto">
          <a:xfrm>
            <a:off x="6643702" y="4000504"/>
            <a:ext cx="1785950" cy="1285884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857224" y="4857760"/>
            <a:ext cx="2738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Operational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786314" y="5000636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MIDST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 bwMode="auto">
          <a:xfrm>
            <a:off x="6858016" y="2143116"/>
            <a:ext cx="1428760" cy="7143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285852" y="235743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DB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 bwMode="auto">
          <a:xfrm>
            <a:off x="5000628" y="2571744"/>
            <a:ext cx="1428760" cy="7143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ttangolo 15"/>
          <p:cNvSpPr/>
          <p:nvPr/>
        </p:nvSpPr>
        <p:spPr bwMode="auto">
          <a:xfrm>
            <a:off x="5000628" y="3786190"/>
            <a:ext cx="1428760" cy="7143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Connettore 2 17"/>
          <p:cNvCxnSpPr>
            <a:stCxn id="13" idx="2"/>
          </p:cNvCxnSpPr>
          <p:nvPr/>
        </p:nvCxnSpPr>
        <p:spPr bwMode="auto">
          <a:xfrm rot="5400000">
            <a:off x="7000892" y="3429000"/>
            <a:ext cx="114300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miter lim="800000"/>
            <a:headEnd type="arrow" w="med" len="med"/>
            <a:tailEnd type="arrow"/>
          </a:ln>
          <a:effectLst/>
        </p:spPr>
      </p:cxnSp>
      <p:cxnSp>
        <p:nvCxnSpPr>
          <p:cNvPr id="23" name="Connettore 2 22"/>
          <p:cNvCxnSpPr>
            <a:stCxn id="16" idx="3"/>
          </p:cNvCxnSpPr>
          <p:nvPr/>
        </p:nvCxnSpPr>
        <p:spPr bwMode="auto">
          <a:xfrm>
            <a:off x="6429388" y="4143380"/>
            <a:ext cx="285752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5" name="Connettore 2 24"/>
          <p:cNvCxnSpPr>
            <a:endCxn id="16" idx="1"/>
          </p:cNvCxnSpPr>
          <p:nvPr/>
        </p:nvCxnSpPr>
        <p:spPr bwMode="auto">
          <a:xfrm>
            <a:off x="3500430" y="4143380"/>
            <a:ext cx="150019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7" name="Connettore 2 26"/>
          <p:cNvCxnSpPr>
            <a:stCxn id="15" idx="3"/>
          </p:cNvCxnSpPr>
          <p:nvPr/>
        </p:nvCxnSpPr>
        <p:spPr bwMode="auto">
          <a:xfrm>
            <a:off x="6429388" y="2928934"/>
            <a:ext cx="857256" cy="107157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Connettore 2 29"/>
          <p:cNvCxnSpPr>
            <a:stCxn id="15" idx="1"/>
          </p:cNvCxnSpPr>
          <p:nvPr/>
        </p:nvCxnSpPr>
        <p:spPr bwMode="auto">
          <a:xfrm rot="10800000">
            <a:off x="3500430" y="2928934"/>
            <a:ext cx="150019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2" name="CasellaDiTesto 31"/>
          <p:cNvSpPr txBox="1"/>
          <p:nvPr/>
        </p:nvSpPr>
        <p:spPr>
          <a:xfrm>
            <a:off x="6929454" y="2285992"/>
            <a:ext cx="1227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 smtClean="0"/>
              <a:t>Translator</a:t>
            </a:r>
            <a:endParaRPr lang="it-IT" sz="20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5143504" y="3929066"/>
            <a:ext cx="1079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 smtClean="0"/>
              <a:t>Importer</a:t>
            </a:r>
            <a:endParaRPr lang="it-IT" sz="2000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5143504" y="2714620"/>
            <a:ext cx="1080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 smtClean="0"/>
              <a:t>Exporter</a:t>
            </a:r>
            <a:endParaRPr lang="it-IT" sz="20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6858016" y="4643446"/>
            <a:ext cx="1422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 smtClean="0"/>
              <a:t>Supermodel</a:t>
            </a:r>
            <a:endParaRPr lang="it-IT" sz="2000" dirty="0"/>
          </a:p>
        </p:txBody>
      </p:sp>
      <p:sp>
        <p:nvSpPr>
          <p:cNvPr id="40" name="Disco magnetico 39"/>
          <p:cNvSpPr/>
          <p:nvPr/>
        </p:nvSpPr>
        <p:spPr bwMode="auto">
          <a:xfrm>
            <a:off x="2357422" y="2643182"/>
            <a:ext cx="914400" cy="612648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Disco magnetico 40"/>
          <p:cNvSpPr/>
          <p:nvPr/>
        </p:nvSpPr>
        <p:spPr bwMode="auto">
          <a:xfrm>
            <a:off x="1142976" y="1857364"/>
            <a:ext cx="914400" cy="1214446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1571604" y="414338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DB</a:t>
            </a:r>
            <a:endParaRPr lang="it-IT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1285852" y="235743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DB</a:t>
            </a:r>
            <a:endParaRPr lang="it-IT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2571736" y="285749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/>
              <a:t>DB</a:t>
            </a:r>
            <a:endParaRPr 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06E7-9FAA-439F-9D1C-6062982D9672}" type="slidenum">
              <a:rPr lang="it-IT"/>
              <a:pPr/>
              <a:t>54</a:t>
            </a:fld>
            <a:endParaRPr lang="it-IT"/>
          </a:p>
        </p:txBody>
      </p:sp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Experiments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 </a:t>
            </a:r>
            <a:r>
              <a:rPr lang="it-IT" dirty="0" err="1"/>
              <a:t>significant</a:t>
            </a:r>
            <a:r>
              <a:rPr lang="it-IT" dirty="0"/>
              <a:t> set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models</a:t>
            </a:r>
            <a:endParaRPr lang="it-IT" dirty="0"/>
          </a:p>
          <a:p>
            <a:pPr lvl="1"/>
            <a:r>
              <a:rPr lang="it-IT" dirty="0"/>
              <a:t>ER (in </a:t>
            </a:r>
            <a:r>
              <a:rPr lang="it-IT" dirty="0" err="1"/>
              <a:t>many</a:t>
            </a:r>
            <a:r>
              <a:rPr lang="it-IT" dirty="0"/>
              <a:t> </a:t>
            </a:r>
            <a:r>
              <a:rPr lang="it-IT" dirty="0" err="1"/>
              <a:t>variants</a:t>
            </a:r>
            <a:r>
              <a:rPr lang="it-IT" dirty="0"/>
              <a:t> and </a:t>
            </a:r>
            <a:r>
              <a:rPr lang="it-IT" dirty="0" err="1"/>
              <a:t>extensions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Relational</a:t>
            </a:r>
            <a:endParaRPr lang="it-IT" dirty="0"/>
          </a:p>
          <a:p>
            <a:pPr lvl="1"/>
            <a:r>
              <a:rPr lang="it-IT" dirty="0"/>
              <a:t>OR</a:t>
            </a:r>
          </a:p>
          <a:p>
            <a:pPr lvl="1"/>
            <a:r>
              <a:rPr lang="it-IT" dirty="0"/>
              <a:t>XSD</a:t>
            </a:r>
          </a:p>
          <a:p>
            <a:pPr lvl="1"/>
            <a:r>
              <a:rPr lang="it-IT" dirty="0"/>
              <a:t>UML</a:t>
            </a:r>
          </a:p>
          <a:p>
            <a:pPr lvl="1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38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9CFE-EB8F-4B7E-9F83-C2BBB3ACB723}" type="slidenum">
              <a:rPr lang="it-IT"/>
              <a:pPr/>
              <a:t>55</a:t>
            </a:fld>
            <a:endParaRPr lang="it-IT"/>
          </a:p>
        </p:txBody>
      </p:sp>
      <p:cxnSp>
        <p:nvCxnSpPr>
          <p:cNvPr id="829442" name="AutoShape 2"/>
          <p:cNvCxnSpPr>
            <a:cxnSpLocks noChangeAspect="1" noChangeShapeType="1"/>
            <a:stCxn id="829446" idx="0"/>
            <a:endCxn id="829443" idx="4"/>
          </p:cNvCxnSpPr>
          <p:nvPr/>
        </p:nvCxnSpPr>
        <p:spPr bwMode="auto">
          <a:xfrm rot="5400000" flipH="1">
            <a:off x="34132" y="1913731"/>
            <a:ext cx="2455862" cy="428625"/>
          </a:xfrm>
          <a:prstGeom prst="curvedConnector3">
            <a:avLst>
              <a:gd name="adj1" fmla="val 49972"/>
            </a:avLst>
          </a:prstGeom>
          <a:noFill/>
          <a:ln w="38100">
            <a:solidFill>
              <a:srgbClr val="6666FF"/>
            </a:solidFill>
            <a:round/>
            <a:headEnd type="triangle" w="med" len="med"/>
            <a:tailEnd/>
          </a:ln>
        </p:spPr>
      </p:cxnSp>
      <p:sp>
        <p:nvSpPr>
          <p:cNvPr id="829443" name="Oval 3"/>
          <p:cNvSpPr>
            <a:spLocks noChangeAspect="1" noChangeArrowheads="1"/>
          </p:cNvSpPr>
          <p:nvPr/>
        </p:nvSpPr>
        <p:spPr bwMode="auto">
          <a:xfrm>
            <a:off x="263525" y="322263"/>
            <a:ext cx="1568450" cy="565150"/>
          </a:xfrm>
          <a:prstGeom prst="ellipse">
            <a:avLst/>
          </a:prstGeom>
          <a:solidFill>
            <a:schemeClr val="accent1"/>
          </a:solidFill>
          <a:ln w="36068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</a:tabLst>
            </a:pPr>
            <a:r>
              <a:rPr lang="en-GB" sz="1600" dirty="0">
                <a:latin typeface="Arial" charset="0"/>
              </a:rPr>
              <a:t>XSD </a:t>
            </a:r>
          </a:p>
        </p:txBody>
      </p:sp>
      <p:sp>
        <p:nvSpPr>
          <p:cNvPr id="829444" name="Oval 4"/>
          <p:cNvSpPr>
            <a:spLocks noChangeAspect="1" noChangeArrowheads="1"/>
          </p:cNvSpPr>
          <p:nvPr/>
        </p:nvSpPr>
        <p:spPr bwMode="auto">
          <a:xfrm>
            <a:off x="1571604" y="2000240"/>
            <a:ext cx="1803400" cy="1000125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</a:tabLst>
            </a:pPr>
            <a:r>
              <a:rPr lang="en-GB" sz="1600" dirty="0">
                <a:latin typeface="Arial" charset="0"/>
              </a:rPr>
              <a:t>OR </a:t>
            </a:r>
            <a:r>
              <a:rPr lang="en-GB" sz="1600" dirty="0" err="1">
                <a:latin typeface="Arial" charset="0"/>
              </a:rPr>
              <a:t>noTab</a:t>
            </a:r>
            <a:r>
              <a:rPr lang="en-GB" sz="1600" dirty="0">
                <a:latin typeface="Arial" charset="0"/>
              </a:rPr>
              <a:t> 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</a:tabLst>
            </a:pPr>
            <a:r>
              <a:rPr lang="en-GB" sz="1600" dirty="0">
                <a:latin typeface="Arial" charset="0"/>
              </a:rPr>
              <a:t>ref, FK, nested</a:t>
            </a:r>
          </a:p>
        </p:txBody>
      </p:sp>
      <p:sp>
        <p:nvSpPr>
          <p:cNvPr id="829445" name="Oval 5"/>
          <p:cNvSpPr>
            <a:spLocks noChangeAspect="1" noChangeArrowheads="1"/>
          </p:cNvSpPr>
          <p:nvPr/>
        </p:nvSpPr>
        <p:spPr bwMode="auto">
          <a:xfrm>
            <a:off x="3214678" y="5357826"/>
            <a:ext cx="1838325" cy="655638"/>
          </a:xfrm>
          <a:prstGeom prst="ellipse">
            <a:avLst/>
          </a:prstGeom>
          <a:solidFill>
            <a:schemeClr val="accent1"/>
          </a:solidFill>
          <a:ln w="36068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</a:tabLst>
            </a:pPr>
            <a:r>
              <a:rPr lang="en-GB" sz="1600">
                <a:latin typeface="Arial" charset="0"/>
              </a:rPr>
              <a:t>Relational</a:t>
            </a:r>
          </a:p>
        </p:txBody>
      </p:sp>
      <p:sp>
        <p:nvSpPr>
          <p:cNvPr id="829446" name="Oval 6"/>
          <p:cNvSpPr>
            <a:spLocks noChangeAspect="1" noChangeArrowheads="1"/>
          </p:cNvSpPr>
          <p:nvPr/>
        </p:nvSpPr>
        <p:spPr bwMode="auto">
          <a:xfrm>
            <a:off x="573088" y="3306763"/>
            <a:ext cx="1804987" cy="677862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 dirty="0">
                <a:latin typeface="Arial" charset="0"/>
              </a:rPr>
              <a:t>OO ref, 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 dirty="0">
                <a:latin typeface="Arial" charset="0"/>
              </a:rPr>
              <a:t>nested</a:t>
            </a:r>
          </a:p>
        </p:txBody>
      </p:sp>
      <p:cxnSp>
        <p:nvCxnSpPr>
          <p:cNvPr id="829447" name="AutoShape 7"/>
          <p:cNvCxnSpPr>
            <a:cxnSpLocks noChangeAspect="1" noChangeShapeType="1"/>
            <a:stCxn id="829446" idx="4"/>
            <a:endCxn id="829450" idx="0"/>
          </p:cNvCxnSpPr>
          <p:nvPr/>
        </p:nvCxnSpPr>
        <p:spPr bwMode="auto">
          <a:xfrm rot="16200000" flipH="1">
            <a:off x="1144985" y="4315221"/>
            <a:ext cx="714375" cy="53181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FF99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29448" name="Oval 8"/>
          <p:cNvSpPr>
            <a:spLocks noChangeAspect="1" noChangeArrowheads="1"/>
          </p:cNvSpPr>
          <p:nvPr/>
        </p:nvSpPr>
        <p:spPr bwMode="auto">
          <a:xfrm>
            <a:off x="2285984" y="500042"/>
            <a:ext cx="2154238" cy="665159"/>
          </a:xfrm>
          <a:prstGeom prst="ellipse">
            <a:avLst/>
          </a:prstGeom>
          <a:noFill/>
          <a:ln w="36068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 dirty="0">
                <a:latin typeface="Arial" charset="0"/>
              </a:rPr>
              <a:t>OR Tab, 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 dirty="0">
                <a:latin typeface="Arial" charset="0"/>
              </a:rPr>
              <a:t>ref, FK, nested </a:t>
            </a:r>
          </a:p>
        </p:txBody>
      </p:sp>
      <p:cxnSp>
        <p:nvCxnSpPr>
          <p:cNvPr id="829449" name="AutoShape 9"/>
          <p:cNvCxnSpPr>
            <a:cxnSpLocks noChangeAspect="1" noChangeShapeType="1"/>
            <a:stCxn id="829444" idx="0"/>
            <a:endCxn id="829448" idx="4"/>
          </p:cNvCxnSpPr>
          <p:nvPr/>
        </p:nvCxnSpPr>
        <p:spPr bwMode="auto">
          <a:xfrm rot="5400000" flipH="1" flipV="1">
            <a:off x="2500684" y="1137822"/>
            <a:ext cx="835039" cy="889799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339933"/>
            </a:solidFill>
            <a:round/>
            <a:headEnd type="triangle" w="med" len="med"/>
            <a:tailEnd/>
          </a:ln>
        </p:spPr>
      </p:cxnSp>
      <p:sp>
        <p:nvSpPr>
          <p:cNvPr id="829450" name="Oval 10"/>
          <p:cNvSpPr>
            <a:spLocks noChangeAspect="1" noChangeArrowheads="1"/>
          </p:cNvSpPr>
          <p:nvPr/>
        </p:nvSpPr>
        <p:spPr bwMode="auto">
          <a:xfrm>
            <a:off x="627063" y="4699000"/>
            <a:ext cx="1803400" cy="677863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OO ref, 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flat</a:t>
            </a:r>
          </a:p>
        </p:txBody>
      </p:sp>
      <p:cxnSp>
        <p:nvCxnSpPr>
          <p:cNvPr id="829451" name="AutoShape 11"/>
          <p:cNvCxnSpPr>
            <a:cxnSpLocks noChangeAspect="1" noChangeShapeType="1"/>
            <a:stCxn id="829457" idx="5"/>
            <a:endCxn id="829445" idx="7"/>
          </p:cNvCxnSpPr>
          <p:nvPr/>
        </p:nvCxnSpPr>
        <p:spPr bwMode="auto">
          <a:xfrm rot="16200000" flipH="1">
            <a:off x="4488123" y="5158178"/>
            <a:ext cx="588995" cy="2331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52" name="AutoShape 12"/>
          <p:cNvCxnSpPr>
            <a:cxnSpLocks noChangeAspect="1" noChangeShapeType="1"/>
            <a:stCxn id="829445" idx="0"/>
            <a:endCxn id="829457" idx="4"/>
          </p:cNvCxnSpPr>
          <p:nvPr/>
        </p:nvCxnSpPr>
        <p:spPr bwMode="auto">
          <a:xfrm rot="16200000" flipV="1">
            <a:off x="3921509" y="5145493"/>
            <a:ext cx="393708" cy="30957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53" name="AutoShape 13"/>
          <p:cNvCxnSpPr>
            <a:cxnSpLocks noChangeAspect="1" noChangeShapeType="1"/>
            <a:stCxn id="829444" idx="3"/>
            <a:endCxn id="829446" idx="7"/>
          </p:cNvCxnSpPr>
          <p:nvPr/>
        </p:nvCxnSpPr>
        <p:spPr bwMode="auto">
          <a:xfrm rot="16200000" flipH="1">
            <a:off x="1698656" y="2990949"/>
            <a:ext cx="552134" cy="278035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CC00FF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54" name="AutoShape 14"/>
          <p:cNvCxnSpPr>
            <a:cxnSpLocks noChangeAspect="1" noChangeShapeType="1"/>
            <a:stCxn id="829443" idx="3"/>
            <a:endCxn id="829446" idx="1"/>
          </p:cNvCxnSpPr>
          <p:nvPr/>
        </p:nvCxnSpPr>
        <p:spPr bwMode="auto">
          <a:xfrm rot="16200000" flipH="1">
            <a:off x="-643731" y="1955007"/>
            <a:ext cx="2619375" cy="344487"/>
          </a:xfrm>
          <a:prstGeom prst="curvedConnector3">
            <a:avLst>
              <a:gd name="adj1" fmla="val 50023"/>
            </a:avLst>
          </a:prstGeom>
          <a:noFill/>
          <a:ln w="38100">
            <a:solidFill>
              <a:srgbClr val="003366"/>
            </a:solidFill>
            <a:round/>
            <a:headEnd type="triangle" w="med" len="med"/>
            <a:tailEnd/>
          </a:ln>
        </p:spPr>
      </p:cxnSp>
      <p:sp>
        <p:nvSpPr>
          <p:cNvPr id="829455" name="Oval 15"/>
          <p:cNvSpPr>
            <a:spLocks noChangeAspect="1" noChangeArrowheads="1"/>
          </p:cNvSpPr>
          <p:nvPr/>
        </p:nvSpPr>
        <p:spPr bwMode="auto">
          <a:xfrm>
            <a:off x="3065463" y="3190875"/>
            <a:ext cx="1747837" cy="677863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OR noTab, 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FK, nested</a:t>
            </a:r>
          </a:p>
        </p:txBody>
      </p:sp>
      <p:cxnSp>
        <p:nvCxnSpPr>
          <p:cNvPr id="829456" name="AutoShape 16"/>
          <p:cNvCxnSpPr>
            <a:cxnSpLocks noChangeAspect="1" noChangeShapeType="1"/>
            <a:stCxn id="829444" idx="5"/>
            <a:endCxn id="829455" idx="0"/>
          </p:cNvCxnSpPr>
          <p:nvPr/>
        </p:nvCxnSpPr>
        <p:spPr bwMode="auto">
          <a:xfrm rot="16200000" flipH="1">
            <a:off x="3356655" y="2608147"/>
            <a:ext cx="336975" cy="82848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29457" name="Oval 17"/>
          <p:cNvSpPr>
            <a:spLocks noChangeAspect="1" noChangeArrowheads="1"/>
          </p:cNvSpPr>
          <p:nvPr/>
        </p:nvSpPr>
        <p:spPr bwMode="auto">
          <a:xfrm>
            <a:off x="3143240" y="4286256"/>
            <a:ext cx="1919288" cy="677862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OR noTab, 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FK, flat</a:t>
            </a:r>
          </a:p>
        </p:txBody>
      </p:sp>
      <p:cxnSp>
        <p:nvCxnSpPr>
          <p:cNvPr id="829458" name="AutoShape 18"/>
          <p:cNvCxnSpPr>
            <a:cxnSpLocks noChangeAspect="1" noChangeShapeType="1"/>
            <a:stCxn id="829455" idx="4"/>
            <a:endCxn id="829457" idx="0"/>
          </p:cNvCxnSpPr>
          <p:nvPr/>
        </p:nvCxnSpPr>
        <p:spPr bwMode="auto">
          <a:xfrm rot="16200000" flipH="1">
            <a:off x="3812374" y="3995746"/>
            <a:ext cx="417518" cy="163502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FF99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59" name="AutoShape 19"/>
          <p:cNvCxnSpPr>
            <a:cxnSpLocks noChangeAspect="1" noChangeShapeType="1"/>
            <a:stCxn id="829450" idx="6"/>
            <a:endCxn id="829457" idx="3"/>
          </p:cNvCxnSpPr>
          <p:nvPr/>
        </p:nvCxnSpPr>
        <p:spPr bwMode="auto">
          <a:xfrm flipV="1">
            <a:off x="2430463" y="4864847"/>
            <a:ext cx="993850" cy="173085"/>
          </a:xfrm>
          <a:prstGeom prst="curvedConnector2">
            <a:avLst/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60" name="AutoShape 20"/>
          <p:cNvCxnSpPr>
            <a:cxnSpLocks noChangeAspect="1" noChangeShapeType="1"/>
            <a:stCxn id="829457" idx="2"/>
            <a:endCxn id="829450" idx="7"/>
          </p:cNvCxnSpPr>
          <p:nvPr/>
        </p:nvCxnSpPr>
        <p:spPr bwMode="auto">
          <a:xfrm rot="10800000" flipV="1">
            <a:off x="2166362" y="4625187"/>
            <a:ext cx="976879" cy="173084"/>
          </a:xfrm>
          <a:prstGeom prst="curvedConnector2">
            <a:avLst/>
          </a:prstGeom>
          <a:noFill/>
          <a:ln w="41275">
            <a:solidFill>
              <a:srgbClr val="CC00FF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61" name="AutoShape 21"/>
          <p:cNvCxnSpPr>
            <a:cxnSpLocks noChangeAspect="1" noChangeShapeType="1"/>
            <a:stCxn id="829455" idx="2"/>
            <a:endCxn id="829446" idx="6"/>
          </p:cNvCxnSpPr>
          <p:nvPr/>
        </p:nvCxnSpPr>
        <p:spPr bwMode="auto">
          <a:xfrm rot="10800000" flipV="1">
            <a:off x="2390775" y="3527425"/>
            <a:ext cx="660400" cy="115888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CC00FF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62" name="AutoShape 22"/>
          <p:cNvCxnSpPr>
            <a:cxnSpLocks noChangeAspect="1" noChangeShapeType="1"/>
            <a:stCxn id="829446" idx="5"/>
            <a:endCxn id="829455" idx="3"/>
          </p:cNvCxnSpPr>
          <p:nvPr/>
        </p:nvCxnSpPr>
        <p:spPr bwMode="auto">
          <a:xfrm rot="5400000" flipH="1" flipV="1">
            <a:off x="2659856" y="3188494"/>
            <a:ext cx="115888" cy="1206500"/>
          </a:xfrm>
          <a:prstGeom prst="curvedConnector3">
            <a:avLst>
              <a:gd name="adj1" fmla="val -214287"/>
            </a:avLst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63" name="AutoShape 23"/>
          <p:cNvCxnSpPr>
            <a:cxnSpLocks noChangeAspect="1" noChangeShapeType="1"/>
            <a:stCxn id="829443" idx="2"/>
            <a:endCxn id="829450" idx="2"/>
          </p:cNvCxnSpPr>
          <p:nvPr/>
        </p:nvCxnSpPr>
        <p:spPr bwMode="auto">
          <a:xfrm rot="10800000" flipH="1" flipV="1">
            <a:off x="250825" y="604838"/>
            <a:ext cx="363538" cy="4429125"/>
          </a:xfrm>
          <a:prstGeom prst="curvedConnector3">
            <a:avLst>
              <a:gd name="adj1" fmla="val -43606"/>
            </a:avLst>
          </a:prstGeom>
          <a:noFill/>
          <a:ln w="38100">
            <a:solidFill>
              <a:srgbClr val="003366"/>
            </a:solidFill>
            <a:round/>
            <a:headEnd type="triangle" w="med" len="med"/>
            <a:tailEnd/>
          </a:ln>
        </p:spPr>
      </p:cxnSp>
      <p:cxnSp>
        <p:nvCxnSpPr>
          <p:cNvPr id="829464" name="AutoShape 24"/>
          <p:cNvCxnSpPr>
            <a:cxnSpLocks noChangeAspect="1" noChangeShapeType="1"/>
            <a:stCxn id="829455" idx="5"/>
            <a:endCxn id="829457" idx="7"/>
          </p:cNvCxnSpPr>
          <p:nvPr/>
        </p:nvCxnSpPr>
        <p:spPr bwMode="auto">
          <a:xfrm rot="16200000" flipH="1">
            <a:off x="4361365" y="3965437"/>
            <a:ext cx="616060" cy="224120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66FFFF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65" name="AutoShape 25"/>
          <p:cNvCxnSpPr>
            <a:cxnSpLocks noChangeAspect="1" noChangeShapeType="1"/>
            <a:stCxn id="829446" idx="3"/>
            <a:endCxn id="829450" idx="1"/>
          </p:cNvCxnSpPr>
          <p:nvPr/>
        </p:nvCxnSpPr>
        <p:spPr bwMode="auto">
          <a:xfrm rot="16200000" flipH="1">
            <a:off x="407835" y="4314940"/>
            <a:ext cx="912917" cy="53743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33CCFF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29466" name="Oval 26"/>
          <p:cNvSpPr>
            <a:spLocks noChangeAspect="1" noChangeArrowheads="1"/>
          </p:cNvSpPr>
          <p:nvPr/>
        </p:nvSpPr>
        <p:spPr bwMode="auto">
          <a:xfrm>
            <a:off x="5214942" y="500042"/>
            <a:ext cx="2384425" cy="677863"/>
          </a:xfrm>
          <a:prstGeom prst="ellipse">
            <a:avLst/>
          </a:prstGeom>
          <a:noFill/>
          <a:ln w="36068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OR Tab, gen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ref, FK, nested </a:t>
            </a:r>
          </a:p>
        </p:txBody>
      </p:sp>
      <p:cxnSp>
        <p:nvCxnSpPr>
          <p:cNvPr id="829467" name="AutoShape 27"/>
          <p:cNvCxnSpPr>
            <a:cxnSpLocks noChangeAspect="1" noChangeShapeType="1"/>
            <a:stCxn id="829448" idx="6"/>
            <a:endCxn id="829466" idx="2"/>
          </p:cNvCxnSpPr>
          <p:nvPr/>
        </p:nvCxnSpPr>
        <p:spPr bwMode="auto">
          <a:xfrm>
            <a:off x="4440222" y="832622"/>
            <a:ext cx="774720" cy="6352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round/>
            <a:headEnd type="triangle" w="med" len="med"/>
            <a:tailEnd/>
          </a:ln>
        </p:spPr>
      </p:cxnSp>
      <p:sp>
        <p:nvSpPr>
          <p:cNvPr id="829468" name="Oval 28"/>
          <p:cNvSpPr>
            <a:spLocks noChangeAspect="1" noChangeArrowheads="1"/>
          </p:cNvSpPr>
          <p:nvPr/>
        </p:nvSpPr>
        <p:spPr bwMode="auto">
          <a:xfrm>
            <a:off x="6643702" y="1357298"/>
            <a:ext cx="1924050" cy="1000125"/>
          </a:xfrm>
          <a:prstGeom prst="ellipse">
            <a:avLst/>
          </a:prstGeom>
          <a:noFill/>
          <a:ln w="36068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OR noTab, gen 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ref, FK, nested</a:t>
            </a:r>
          </a:p>
        </p:txBody>
      </p:sp>
      <p:cxnSp>
        <p:nvCxnSpPr>
          <p:cNvPr id="829469" name="AutoShape 29"/>
          <p:cNvCxnSpPr>
            <a:cxnSpLocks noChangeAspect="1" noChangeShapeType="1"/>
            <a:stCxn id="829444" idx="6"/>
            <a:endCxn id="829471" idx="2"/>
          </p:cNvCxnSpPr>
          <p:nvPr/>
        </p:nvCxnSpPr>
        <p:spPr bwMode="auto">
          <a:xfrm flipV="1">
            <a:off x="3375004" y="1870856"/>
            <a:ext cx="768368" cy="629447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round/>
            <a:headEnd type="triangle" w="med" len="med"/>
            <a:tailEnd/>
          </a:ln>
        </p:spPr>
      </p:cxnSp>
      <p:cxnSp>
        <p:nvCxnSpPr>
          <p:cNvPr id="829470" name="AutoShape 30"/>
          <p:cNvCxnSpPr>
            <a:cxnSpLocks noChangeAspect="1" noChangeShapeType="1"/>
            <a:stCxn id="829468" idx="0"/>
            <a:endCxn id="829466" idx="4"/>
          </p:cNvCxnSpPr>
          <p:nvPr/>
        </p:nvCxnSpPr>
        <p:spPr bwMode="auto">
          <a:xfrm rot="16200000" flipV="1">
            <a:off x="6916745" y="668316"/>
            <a:ext cx="179393" cy="1198572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339933"/>
            </a:solidFill>
            <a:round/>
            <a:headEnd type="triangle" w="med" len="med"/>
            <a:tailEnd/>
          </a:ln>
        </p:spPr>
      </p:cxnSp>
      <p:sp>
        <p:nvSpPr>
          <p:cNvPr id="829471" name="Oval 31"/>
          <p:cNvSpPr>
            <a:spLocks noChangeAspect="1" noChangeArrowheads="1"/>
          </p:cNvSpPr>
          <p:nvPr/>
        </p:nvSpPr>
        <p:spPr bwMode="auto">
          <a:xfrm>
            <a:off x="4143372" y="1571612"/>
            <a:ext cx="1976438" cy="598487"/>
          </a:xfrm>
          <a:prstGeom prst="ellipse">
            <a:avLst/>
          </a:prstGeom>
          <a:noFill/>
          <a:ln w="36068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400" dirty="0">
                <a:latin typeface="Arial" charset="0"/>
              </a:rPr>
              <a:t>OR </a:t>
            </a:r>
            <a:r>
              <a:rPr lang="en-GB" sz="1400" dirty="0" err="1">
                <a:latin typeface="Arial" charset="0"/>
              </a:rPr>
              <a:t>noTab</a:t>
            </a:r>
            <a:r>
              <a:rPr lang="en-GB" sz="1400" dirty="0">
                <a:latin typeface="Arial" charset="0"/>
              </a:rPr>
              <a:t>, gen, FK, nested</a:t>
            </a:r>
          </a:p>
        </p:txBody>
      </p:sp>
      <p:cxnSp>
        <p:nvCxnSpPr>
          <p:cNvPr id="829472" name="AutoShape 32"/>
          <p:cNvCxnSpPr>
            <a:cxnSpLocks noChangeAspect="1" noChangeShapeType="1"/>
            <a:stCxn id="829468" idx="2"/>
            <a:endCxn id="829471" idx="6"/>
          </p:cNvCxnSpPr>
          <p:nvPr/>
        </p:nvCxnSpPr>
        <p:spPr bwMode="auto">
          <a:xfrm rot="10800000" flipV="1">
            <a:off x="6119810" y="1857360"/>
            <a:ext cx="523892" cy="13495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73" name="AutoShape 33"/>
          <p:cNvCxnSpPr>
            <a:cxnSpLocks noChangeAspect="1" noChangeShapeType="1"/>
            <a:stCxn id="829455" idx="7"/>
            <a:endCxn id="829471" idx="4"/>
          </p:cNvCxnSpPr>
          <p:nvPr/>
        </p:nvCxnSpPr>
        <p:spPr bwMode="auto">
          <a:xfrm rot="5400000" flipH="1" flipV="1">
            <a:off x="4284440" y="2442995"/>
            <a:ext cx="1120047" cy="574256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round/>
            <a:headEnd type="triangle" w="med" len="med"/>
            <a:tailEnd/>
          </a:ln>
        </p:spPr>
      </p:cxnSp>
      <p:cxnSp>
        <p:nvCxnSpPr>
          <p:cNvPr id="829474" name="AutoShape 34"/>
          <p:cNvCxnSpPr>
            <a:cxnSpLocks noChangeAspect="1" noChangeShapeType="1"/>
            <a:stCxn id="829444" idx="1"/>
            <a:endCxn id="829443" idx="5"/>
          </p:cNvCxnSpPr>
          <p:nvPr/>
        </p:nvCxnSpPr>
        <p:spPr bwMode="auto">
          <a:xfrm rot="16200000" flipV="1">
            <a:off x="1047966" y="1358964"/>
            <a:ext cx="1342056" cy="233425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99CC00"/>
            </a:solidFill>
            <a:round/>
            <a:headEnd type="triangle" w="med" len="med"/>
            <a:tailEnd/>
          </a:ln>
        </p:spPr>
      </p:cxnSp>
      <p:sp>
        <p:nvSpPr>
          <p:cNvPr id="829475" name="Text Box 35"/>
          <p:cNvSpPr txBox="1">
            <a:spLocks noChangeAspect="1" noChangeArrowheads="1"/>
          </p:cNvSpPr>
          <p:nvPr/>
        </p:nvSpPr>
        <p:spPr bwMode="auto">
          <a:xfrm>
            <a:off x="4929190" y="2786058"/>
            <a:ext cx="4562475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834" tIns="50379" rIns="19834" bIns="50379">
            <a:spAutoFit/>
          </a:bodyPr>
          <a:lstStyle/>
          <a:p>
            <a:pPr marL="587375" lvl="1" indent="-292100" defTabSz="1008063"/>
            <a:r>
              <a:rPr lang="en-US" sz="2000" b="1" dirty="0">
                <a:solidFill>
                  <a:srgbClr val="A50021"/>
                </a:solidFill>
                <a:latin typeface="Arial" charset="0"/>
              </a:rPr>
              <a:t>37+ Remove generalizations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6666FF"/>
                </a:solidFill>
                <a:latin typeface="Arial" charset="0"/>
              </a:rPr>
              <a:t>36 </a:t>
            </a:r>
            <a:r>
              <a:rPr lang="en-US" sz="2000" b="1" dirty="0" err="1">
                <a:solidFill>
                  <a:srgbClr val="6666FF"/>
                </a:solidFill>
                <a:latin typeface="Arial" charset="0"/>
              </a:rPr>
              <a:t>Unnest</a:t>
            </a:r>
            <a:r>
              <a:rPr lang="en-US" sz="2000" b="1" dirty="0">
                <a:solidFill>
                  <a:srgbClr val="6666FF"/>
                </a:solidFill>
                <a:latin typeface="Arial" charset="0"/>
              </a:rPr>
              <a:t> sets (with ref)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99CC00"/>
                </a:solidFill>
                <a:latin typeface="Arial" charset="0"/>
              </a:rPr>
              <a:t>03 </a:t>
            </a:r>
            <a:r>
              <a:rPr lang="en-US" sz="2000" b="1" dirty="0" err="1">
                <a:solidFill>
                  <a:srgbClr val="99CC00"/>
                </a:solidFill>
                <a:latin typeface="Arial" charset="0"/>
              </a:rPr>
              <a:t>Unnest</a:t>
            </a:r>
            <a:r>
              <a:rPr lang="en-US" sz="2000" b="1" dirty="0">
                <a:solidFill>
                  <a:srgbClr val="99CC00"/>
                </a:solidFill>
                <a:latin typeface="Arial" charset="0"/>
              </a:rPr>
              <a:t> sets (with FKs)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FF6600"/>
                </a:solidFill>
                <a:latin typeface="Arial" charset="0"/>
              </a:rPr>
              <a:t>24 </a:t>
            </a:r>
            <a:r>
              <a:rPr lang="en-US" sz="2000" b="1" dirty="0" err="1">
                <a:solidFill>
                  <a:srgbClr val="FF6600"/>
                </a:solidFill>
                <a:latin typeface="Arial" charset="0"/>
              </a:rPr>
              <a:t>Unnest</a:t>
            </a:r>
            <a:r>
              <a:rPr lang="en-US" sz="2000" b="1" dirty="0">
                <a:solidFill>
                  <a:srgbClr val="FF6600"/>
                </a:solidFill>
                <a:latin typeface="Arial" charset="0"/>
              </a:rPr>
              <a:t> structures (flatten)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66FFFF"/>
                </a:solidFill>
                <a:latin typeface="Arial" charset="0"/>
              </a:rPr>
              <a:t>06 </a:t>
            </a:r>
            <a:r>
              <a:rPr lang="en-US" sz="2000" b="1" dirty="0" err="1">
                <a:solidFill>
                  <a:srgbClr val="66FFFF"/>
                </a:solidFill>
                <a:latin typeface="Arial" charset="0"/>
              </a:rPr>
              <a:t>Unnest</a:t>
            </a:r>
            <a:r>
              <a:rPr lang="en-US" sz="2000" b="1" dirty="0">
                <a:solidFill>
                  <a:srgbClr val="66FFFF"/>
                </a:solidFill>
                <a:latin typeface="Arial" charset="0"/>
              </a:rPr>
              <a:t> structures (TT &amp; FKs)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33CCFF"/>
                </a:solidFill>
                <a:latin typeface="Arial" charset="0"/>
              </a:rPr>
              <a:t>01 </a:t>
            </a:r>
            <a:r>
              <a:rPr lang="en-US" sz="2000" b="1" dirty="0" err="1">
                <a:solidFill>
                  <a:srgbClr val="33CCFF"/>
                </a:solidFill>
                <a:latin typeface="Arial" charset="0"/>
              </a:rPr>
              <a:t>Unnest</a:t>
            </a:r>
            <a:r>
              <a:rPr lang="en-US" sz="2000" b="1" dirty="0">
                <a:solidFill>
                  <a:srgbClr val="33CCFF"/>
                </a:solidFill>
                <a:latin typeface="Arial" charset="0"/>
              </a:rPr>
              <a:t> structures (TT &amp; ref)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43 FKs for references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29 Tables for typed tables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339933"/>
                </a:solidFill>
                <a:latin typeface="Arial" charset="0"/>
              </a:rPr>
              <a:t>30 Typed tables for tables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CC00FF"/>
                </a:solidFill>
                <a:latin typeface="Arial" charset="0"/>
              </a:rPr>
              <a:t>13 References for FK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003366"/>
                </a:solidFill>
                <a:latin typeface="Arial" charset="0"/>
              </a:rPr>
              <a:t>31 Nest referenced classes</a:t>
            </a:r>
          </a:p>
          <a:p>
            <a:pPr marL="587375" lvl="1" indent="-292100" defTabSz="1008063"/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off-line </a:t>
            </a:r>
            <a:r>
              <a:rPr lang="it-IT" dirty="0" err="1" smtClean="0"/>
              <a:t>approach</a:t>
            </a:r>
            <a:r>
              <a:rPr lang="it-IT" dirty="0" smtClean="0"/>
              <a:t>: </a:t>
            </a:r>
            <a:r>
              <a:rPr lang="it-IT" dirty="0" err="1" smtClean="0"/>
              <a:t>drawbacks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highly</a:t>
            </a:r>
            <a:r>
              <a:rPr lang="it-IT" dirty="0" smtClean="0"/>
              <a:t> </a:t>
            </a:r>
            <a:r>
              <a:rPr lang="it-IT" dirty="0" err="1" smtClean="0"/>
              <a:t>inefficient</a:t>
            </a:r>
            <a:r>
              <a:rPr lang="it-IT" dirty="0" smtClean="0"/>
              <a:t>, </a:t>
            </a:r>
            <a:r>
              <a:rPr lang="it-IT" dirty="0" err="1" smtClean="0"/>
              <a:t>because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requires</a:t>
            </a:r>
            <a:r>
              <a:rPr lang="it-IT" dirty="0" smtClean="0"/>
              <a:t> </a:t>
            </a:r>
            <a:r>
              <a:rPr lang="it-IT" dirty="0" err="1" smtClean="0"/>
              <a:t>databases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moved</a:t>
            </a:r>
            <a:r>
              <a:rPr lang="it-IT" dirty="0" smtClean="0"/>
              <a:t> back and </a:t>
            </a:r>
            <a:r>
              <a:rPr lang="it-IT" dirty="0" err="1" smtClean="0"/>
              <a:t>forth</a:t>
            </a:r>
            <a:endParaRPr lang="it-IT" dirty="0" smtClean="0"/>
          </a:p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does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allow</a:t>
            </a:r>
            <a:r>
              <a:rPr lang="it-IT" dirty="0" smtClean="0"/>
              <a:t> data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</a:t>
            </a:r>
            <a:r>
              <a:rPr lang="it-IT" dirty="0" err="1" smtClean="0"/>
              <a:t>directly</a:t>
            </a:r>
            <a:endParaRPr lang="it-IT" dirty="0" smtClean="0"/>
          </a:p>
          <a:p>
            <a:r>
              <a:rPr lang="it-IT" dirty="0" smtClean="0"/>
              <a:t>A "</a:t>
            </a:r>
            <a:r>
              <a:rPr lang="it-IT" dirty="0" err="1" smtClean="0"/>
              <a:t>run-time</a:t>
            </a:r>
            <a:r>
              <a:rPr lang="it-IT" dirty="0" smtClean="0"/>
              <a:t>" </a:t>
            </a:r>
            <a:r>
              <a:rPr lang="it-IT" dirty="0" err="1" smtClean="0"/>
              <a:t>approach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needed</a:t>
            </a:r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56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</a:t>
            </a:r>
            <a:r>
              <a:rPr lang="it-IT" dirty="0" err="1" smtClean="0"/>
              <a:t>run-time</a:t>
            </a:r>
            <a:r>
              <a:rPr lang="it-IT" dirty="0" smtClean="0"/>
              <a:t> alternative: </a:t>
            </a:r>
            <a:r>
              <a:rPr lang="it-IT" dirty="0" err="1" smtClean="0"/>
              <a:t>generating</a:t>
            </a:r>
            <a:r>
              <a:rPr lang="it-IT" dirty="0" smtClean="0"/>
              <a:t> </a:t>
            </a:r>
            <a:r>
              <a:rPr lang="it-IT" dirty="0" err="1" smtClean="0"/>
              <a:t>views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feature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generate, </a:t>
            </a:r>
            <a:r>
              <a:rPr lang="it-IT" dirty="0" err="1" smtClean="0"/>
              <a:t>from</a:t>
            </a:r>
            <a:r>
              <a:rPr lang="it-IT" dirty="0" smtClean="0"/>
              <a:t> the </a:t>
            </a:r>
            <a:r>
              <a:rPr lang="it-IT" dirty="0" err="1" smtClean="0"/>
              <a:t>datalog</a:t>
            </a:r>
            <a:r>
              <a:rPr lang="it-IT" dirty="0" smtClean="0"/>
              <a:t> </a:t>
            </a:r>
            <a:r>
              <a:rPr lang="it-IT" dirty="0" err="1" smtClean="0"/>
              <a:t>traslation</a:t>
            </a:r>
            <a:r>
              <a:rPr lang="it-IT" dirty="0" smtClean="0"/>
              <a:t> </a:t>
            </a:r>
            <a:r>
              <a:rPr lang="it-IT" dirty="0" err="1" smtClean="0"/>
              <a:t>programs</a:t>
            </a:r>
            <a:r>
              <a:rPr lang="it-IT" dirty="0" smtClean="0"/>
              <a:t>, </a:t>
            </a:r>
            <a:r>
              <a:rPr lang="it-IT" dirty="0" err="1" smtClean="0"/>
              <a:t>executable</a:t>
            </a:r>
            <a:r>
              <a:rPr lang="it-IT" dirty="0" smtClean="0"/>
              <a:t> </a:t>
            </a:r>
            <a:r>
              <a:rPr lang="it-IT" dirty="0" err="1" smtClean="0"/>
              <a:t>statements</a:t>
            </a:r>
            <a:r>
              <a:rPr lang="it-IT" dirty="0" smtClean="0"/>
              <a:t> </a:t>
            </a:r>
            <a:r>
              <a:rPr lang="it-IT" dirty="0" err="1" smtClean="0"/>
              <a:t>defining</a:t>
            </a:r>
            <a:r>
              <a:rPr lang="it-IT" dirty="0" smtClean="0"/>
              <a:t> </a:t>
            </a:r>
            <a:r>
              <a:rPr lang="it-IT" dirty="0" err="1" smtClean="0"/>
              <a:t>views</a:t>
            </a:r>
            <a:r>
              <a:rPr lang="it-IT" dirty="0" smtClean="0"/>
              <a:t> </a:t>
            </a:r>
            <a:r>
              <a:rPr lang="it-IT" dirty="0" err="1" smtClean="0"/>
              <a:t>representing</a:t>
            </a:r>
            <a:r>
              <a:rPr lang="it-IT" dirty="0" smtClean="0"/>
              <a:t> the target schema.</a:t>
            </a:r>
          </a:p>
          <a:p>
            <a:r>
              <a:rPr lang="it-IT" dirty="0" err="1" smtClean="0"/>
              <a:t>How</a:t>
            </a:r>
            <a:r>
              <a:rPr lang="it-IT" dirty="0" smtClean="0"/>
              <a:t>:</a:t>
            </a:r>
          </a:p>
          <a:p>
            <a:pPr lvl="1"/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means</a:t>
            </a:r>
            <a:r>
              <a:rPr lang="it-IT" dirty="0" smtClean="0"/>
              <a:t>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analysis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datalog</a:t>
            </a:r>
            <a:r>
              <a:rPr lang="it-IT" dirty="0" smtClean="0"/>
              <a:t> schema </a:t>
            </a:r>
            <a:r>
              <a:rPr lang="it-IT" dirty="0" err="1" smtClean="0"/>
              <a:t>rules</a:t>
            </a:r>
            <a:r>
              <a:rPr lang="it-IT" dirty="0" smtClean="0"/>
              <a:t> under a </a:t>
            </a:r>
            <a:r>
              <a:rPr lang="it-IT" dirty="0" err="1" smtClean="0"/>
              <a:t>new</a:t>
            </a:r>
            <a:r>
              <a:rPr lang="it-IT" dirty="0" smtClean="0"/>
              <a:t> </a:t>
            </a:r>
            <a:r>
              <a:rPr lang="it-IT" dirty="0" err="1" smtClean="0"/>
              <a:t>classification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constructs</a:t>
            </a:r>
            <a:endParaRPr lang="it-IT" dirty="0" smtClean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57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Runtime</a:t>
            </a:r>
            <a:r>
              <a:rPr lang="it-IT" dirty="0" smtClean="0"/>
              <a:t> </a:t>
            </a:r>
            <a:r>
              <a:rPr lang="it-IT" dirty="0" err="1" smtClean="0"/>
              <a:t>translation</a:t>
            </a:r>
            <a:r>
              <a:rPr lang="it-IT" dirty="0" smtClean="0"/>
              <a:t> procedure</a:t>
            </a:r>
            <a:endParaRPr lang="it-IT" dirty="0"/>
          </a:p>
        </p:txBody>
      </p:sp>
      <p:grpSp>
        <p:nvGrpSpPr>
          <p:cNvPr id="32" name="Gruppo 31"/>
          <p:cNvGrpSpPr/>
          <p:nvPr/>
        </p:nvGrpSpPr>
        <p:grpSpPr>
          <a:xfrm>
            <a:off x="714348" y="1428736"/>
            <a:ext cx="8286808" cy="4429156"/>
            <a:chOff x="714348" y="1428736"/>
            <a:chExt cx="8286808" cy="4429156"/>
          </a:xfrm>
        </p:grpSpPr>
        <p:sp>
          <p:nvSpPr>
            <p:cNvPr id="4" name="Rettangolo 3"/>
            <p:cNvSpPr/>
            <p:nvPr/>
          </p:nvSpPr>
          <p:spPr>
            <a:xfrm>
              <a:off x="714348" y="2357430"/>
              <a:ext cx="3000396" cy="3500462"/>
            </a:xfrm>
            <a:prstGeom prst="rect">
              <a:avLst/>
            </a:prstGeom>
            <a:solidFill>
              <a:schemeClr val="bg1"/>
            </a:solidFill>
            <a:ln w="50800" cmpd="thickThin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" name="Rettangolo 4"/>
            <p:cNvSpPr/>
            <p:nvPr/>
          </p:nvSpPr>
          <p:spPr>
            <a:xfrm>
              <a:off x="4714876" y="1857364"/>
              <a:ext cx="4286280" cy="4000528"/>
            </a:xfrm>
            <a:prstGeom prst="rect">
              <a:avLst/>
            </a:prstGeom>
            <a:solidFill>
              <a:schemeClr val="bg1"/>
            </a:solidFill>
            <a:ln w="50800" cmpd="thickThin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6" name="Rettangolo 5"/>
            <p:cNvSpPr/>
            <p:nvPr/>
          </p:nvSpPr>
          <p:spPr>
            <a:xfrm>
              <a:off x="6786578" y="2214554"/>
              <a:ext cx="1285884" cy="57150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Rettangolo 6"/>
            <p:cNvSpPr/>
            <p:nvPr/>
          </p:nvSpPr>
          <p:spPr>
            <a:xfrm>
              <a:off x="5214942" y="2928934"/>
              <a:ext cx="1285884" cy="642942"/>
            </a:xfrm>
            <a:prstGeom prst="rect">
              <a:avLst/>
            </a:prstGeom>
            <a:solidFill>
              <a:srgbClr val="E1F4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5143504" y="4500570"/>
              <a:ext cx="1428760" cy="92869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2214546" y="2786058"/>
              <a:ext cx="1285884" cy="785818"/>
            </a:xfrm>
            <a:prstGeom prst="rect">
              <a:avLst/>
            </a:prstGeom>
            <a:solidFill>
              <a:srgbClr val="FFF3F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0" name="Disco magnetico 9"/>
            <p:cNvSpPr/>
            <p:nvPr/>
          </p:nvSpPr>
          <p:spPr>
            <a:xfrm>
              <a:off x="1000100" y="3929066"/>
              <a:ext cx="1928826" cy="1285884"/>
            </a:xfrm>
            <a:prstGeom prst="flowChartMagneticDisk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1" name="Disco magnetico 10"/>
            <p:cNvSpPr/>
            <p:nvPr/>
          </p:nvSpPr>
          <p:spPr>
            <a:xfrm>
              <a:off x="7215206" y="3929066"/>
              <a:ext cx="1643074" cy="1285884"/>
            </a:xfrm>
            <a:prstGeom prst="flowChartMagneticDisk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2357422" y="2928934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err="1" smtClean="0"/>
                <a:t>Views</a:t>
              </a:r>
              <a:endParaRPr lang="it-IT" dirty="0"/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1571604" y="4500570"/>
              <a:ext cx="7143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800" dirty="0" smtClean="0"/>
                <a:t>DB</a:t>
              </a:r>
              <a:endParaRPr lang="it-IT" sz="2800" dirty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7286644" y="4500570"/>
              <a:ext cx="15716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err="1" smtClean="0"/>
                <a:t>Supermodel</a:t>
              </a:r>
              <a:endParaRPr lang="it-IT" sz="2000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5143504" y="4572008"/>
              <a:ext cx="13573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Schema</a:t>
              </a:r>
            </a:p>
            <a:p>
              <a:r>
                <a:rPr lang="it-IT" dirty="0" err="1" smtClean="0"/>
                <a:t>Importer</a:t>
              </a:r>
              <a:endParaRPr lang="it-IT" dirty="0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5214942" y="2928934"/>
              <a:ext cx="15001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err="1" smtClean="0"/>
                <a:t>View</a:t>
              </a:r>
              <a:endParaRPr lang="it-IT" sz="1600" dirty="0" smtClean="0"/>
            </a:p>
            <a:p>
              <a:r>
                <a:rPr lang="it-IT" sz="1600" dirty="0" err="1" smtClean="0"/>
                <a:t>Generator</a:t>
              </a:r>
              <a:endParaRPr lang="it-IT" sz="1600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6929454" y="2304628"/>
              <a:ext cx="11430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err="1" smtClean="0"/>
                <a:t>Translator</a:t>
              </a:r>
              <a:endParaRPr lang="it-IT" sz="1600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5000628" y="5357826"/>
              <a:ext cx="12858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MIDST</a:t>
              </a:r>
              <a:endParaRPr lang="it-IT" dirty="0"/>
            </a:p>
          </p:txBody>
        </p:sp>
        <p:sp>
          <p:nvSpPr>
            <p:cNvPr id="19" name="CasellaDiTesto 18"/>
            <p:cNvSpPr txBox="1"/>
            <p:nvPr/>
          </p:nvSpPr>
          <p:spPr>
            <a:xfrm>
              <a:off x="857224" y="5357826"/>
              <a:ext cx="3000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err="1" smtClean="0"/>
                <a:t>Operational</a:t>
              </a:r>
              <a:r>
                <a:rPr lang="it-IT" dirty="0" smtClean="0"/>
                <a:t> System</a:t>
              </a:r>
              <a:endParaRPr lang="it-IT" dirty="0"/>
            </a:p>
          </p:txBody>
        </p:sp>
        <p:cxnSp>
          <p:nvCxnSpPr>
            <p:cNvPr id="21" name="Connettore 2 20"/>
            <p:cNvCxnSpPr>
              <a:stCxn id="6" idx="2"/>
              <a:endCxn id="11" idx="1"/>
            </p:cNvCxnSpPr>
            <p:nvPr/>
          </p:nvCxnSpPr>
          <p:spPr>
            <a:xfrm rot="16200000" flipH="1">
              <a:off x="7161627" y="3053950"/>
              <a:ext cx="1143008" cy="607223"/>
            </a:xfrm>
            <a:prstGeom prst="straightConnector1">
              <a:avLst/>
            </a:prstGeom>
            <a:ln w="38100">
              <a:solidFill>
                <a:srgbClr val="FF6600"/>
              </a:solidFill>
              <a:headEnd type="arrow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2 21"/>
            <p:cNvCxnSpPr/>
            <p:nvPr/>
          </p:nvCxnSpPr>
          <p:spPr>
            <a:xfrm rot="16200000" flipH="1">
              <a:off x="6393669" y="3321843"/>
              <a:ext cx="928694" cy="71438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arrow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2 27"/>
            <p:cNvCxnSpPr>
              <a:stCxn id="8" idx="3"/>
              <a:endCxn id="11" idx="2"/>
            </p:cNvCxnSpPr>
            <p:nvPr/>
          </p:nvCxnSpPr>
          <p:spPr>
            <a:xfrm flipV="1">
              <a:off x="6572264" y="4572008"/>
              <a:ext cx="642942" cy="392909"/>
            </a:xfrm>
            <a:prstGeom prst="straightConnector1">
              <a:avLst/>
            </a:prstGeom>
            <a:ln w="34925">
              <a:solidFill>
                <a:schemeClr val="tx2">
                  <a:lumMod val="60000"/>
                  <a:lumOff val="40000"/>
                </a:schemeClr>
              </a:solidFill>
              <a:headEnd type="none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2 32"/>
            <p:cNvCxnSpPr>
              <a:stCxn id="9" idx="3"/>
              <a:endCxn id="16" idx="1"/>
            </p:cNvCxnSpPr>
            <p:nvPr/>
          </p:nvCxnSpPr>
          <p:spPr>
            <a:xfrm>
              <a:off x="3500430" y="3178967"/>
              <a:ext cx="1714512" cy="42355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2 44"/>
            <p:cNvCxnSpPr>
              <a:stCxn id="15" idx="1"/>
              <a:endCxn id="10" idx="4"/>
            </p:cNvCxnSpPr>
            <p:nvPr/>
          </p:nvCxnSpPr>
          <p:spPr>
            <a:xfrm rot="10800000">
              <a:off x="2928926" y="4572009"/>
              <a:ext cx="2214578" cy="415499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2 48"/>
            <p:cNvCxnSpPr>
              <a:stCxn id="9" idx="0"/>
            </p:cNvCxnSpPr>
            <p:nvPr/>
          </p:nvCxnSpPr>
          <p:spPr>
            <a:xfrm rot="5400000" flipH="1" flipV="1">
              <a:off x="2571736" y="2500306"/>
              <a:ext cx="571504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2 49"/>
            <p:cNvCxnSpPr/>
            <p:nvPr/>
          </p:nvCxnSpPr>
          <p:spPr>
            <a:xfrm rot="5400000" flipH="1" flipV="1">
              <a:off x="142844" y="3143248"/>
              <a:ext cx="1857388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CasellaDiTesto 55"/>
            <p:cNvSpPr txBox="1"/>
            <p:nvPr/>
          </p:nvSpPr>
          <p:spPr>
            <a:xfrm>
              <a:off x="2428860" y="1428736"/>
              <a:ext cx="10715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Access via target schema S</a:t>
              </a:r>
              <a:r>
                <a:rPr lang="it-IT" sz="1600" baseline="-25000" dirty="0" smtClean="0"/>
                <a:t>t</a:t>
              </a:r>
              <a:endParaRPr lang="it-IT" sz="1600" baseline="-25000" dirty="0"/>
            </a:p>
          </p:txBody>
        </p:sp>
        <p:sp>
          <p:nvSpPr>
            <p:cNvPr id="57" name="CasellaDiTesto 56"/>
            <p:cNvSpPr txBox="1"/>
            <p:nvPr/>
          </p:nvSpPr>
          <p:spPr>
            <a:xfrm>
              <a:off x="785786" y="1428736"/>
              <a:ext cx="10715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Access via source schema </a:t>
              </a:r>
              <a:r>
                <a:rPr lang="it-IT" sz="1600" dirty="0" err="1" smtClean="0"/>
                <a:t>S</a:t>
              </a:r>
              <a:r>
                <a:rPr lang="it-IT" sz="1600" baseline="-25000" dirty="0" err="1" smtClean="0"/>
                <a:t>s</a:t>
              </a:r>
              <a:endParaRPr lang="it-IT" sz="1600" baseline="-25000" dirty="0"/>
            </a:p>
          </p:txBody>
        </p:sp>
      </p:grp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58</a:t>
            </a:fld>
            <a:endParaRPr lang="it-IT"/>
          </a:p>
        </p:txBody>
      </p:sp>
      <p:sp>
        <p:nvSpPr>
          <p:cNvPr id="30" name="Segnaposto piè di pagina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69325" cy="1066800"/>
          </a:xfrm>
        </p:spPr>
        <p:txBody>
          <a:bodyPr/>
          <a:lstStyle/>
          <a:p>
            <a:r>
              <a:rPr lang="it-IT" dirty="0" err="1" smtClean="0"/>
              <a:t>Run-time</a:t>
            </a:r>
            <a:r>
              <a:rPr lang="it-IT" dirty="0" smtClean="0"/>
              <a:t> vs off-line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86D4-CEEB-4438-83DD-2837A0AA03BE}" type="slidenum">
              <a:rPr lang="it-IT" smtClean="0"/>
              <a:pPr/>
              <a:t>59</a:t>
            </a:fld>
            <a:endParaRPr lang="it-IT"/>
          </a:p>
        </p:txBody>
      </p:sp>
      <p:grpSp>
        <p:nvGrpSpPr>
          <p:cNvPr id="29" name="Gruppo 28"/>
          <p:cNvGrpSpPr/>
          <p:nvPr/>
        </p:nvGrpSpPr>
        <p:grpSpPr>
          <a:xfrm>
            <a:off x="4071934" y="1071546"/>
            <a:ext cx="4572032" cy="2428892"/>
            <a:chOff x="857224" y="1643050"/>
            <a:chExt cx="7786742" cy="4071966"/>
          </a:xfrm>
        </p:grpSpPr>
        <p:sp>
          <p:nvSpPr>
            <p:cNvPr id="6" name="Rettangolo 5"/>
            <p:cNvSpPr/>
            <p:nvPr/>
          </p:nvSpPr>
          <p:spPr bwMode="auto">
            <a:xfrm>
              <a:off x="857224" y="1643050"/>
              <a:ext cx="2643206" cy="3786214"/>
            </a:xfrm>
            <a:prstGeom prst="rect">
              <a:avLst/>
            </a:prstGeom>
            <a:solidFill>
              <a:schemeClr val="bg1"/>
            </a:solidFill>
            <a:ln w="50800" cap="flat" cmpd="thickThin" algn="ctr">
              <a:solidFill>
                <a:schemeClr val="tx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Disco magnetico 7"/>
            <p:cNvSpPr/>
            <p:nvPr/>
          </p:nvSpPr>
          <p:spPr bwMode="auto">
            <a:xfrm>
              <a:off x="1000100" y="3786190"/>
              <a:ext cx="1785950" cy="857256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ttangolo 8"/>
            <p:cNvSpPr/>
            <p:nvPr/>
          </p:nvSpPr>
          <p:spPr bwMode="auto">
            <a:xfrm>
              <a:off x="4643438" y="1643050"/>
              <a:ext cx="4000528" cy="4071966"/>
            </a:xfrm>
            <a:prstGeom prst="rect">
              <a:avLst/>
            </a:prstGeom>
            <a:solidFill>
              <a:schemeClr val="bg1"/>
            </a:solidFill>
            <a:ln w="50800" cap="flat" cmpd="thickThin" algn="ctr">
              <a:solidFill>
                <a:schemeClr val="tx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Disco magnetico 9"/>
            <p:cNvSpPr/>
            <p:nvPr/>
          </p:nvSpPr>
          <p:spPr bwMode="auto">
            <a:xfrm>
              <a:off x="6643702" y="4000504"/>
              <a:ext cx="1785950" cy="1285884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CasellaDiTesto 10"/>
            <p:cNvSpPr txBox="1"/>
            <p:nvPr/>
          </p:nvSpPr>
          <p:spPr>
            <a:xfrm>
              <a:off x="857224" y="4857760"/>
              <a:ext cx="2662263" cy="544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err="1" smtClean="0"/>
                <a:t>Operational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Systems</a:t>
              </a:r>
              <a:endParaRPr lang="it-IT" sz="1200" dirty="0"/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4786314" y="5000637"/>
              <a:ext cx="1203289" cy="544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/>
                <a:t>MIDST</a:t>
              </a:r>
              <a:endParaRPr lang="it-IT" sz="1200" dirty="0"/>
            </a:p>
          </p:txBody>
        </p:sp>
        <p:sp>
          <p:nvSpPr>
            <p:cNvPr id="13" name="Rettangolo 12"/>
            <p:cNvSpPr/>
            <p:nvPr/>
          </p:nvSpPr>
          <p:spPr bwMode="auto">
            <a:xfrm>
              <a:off x="6858016" y="2143116"/>
              <a:ext cx="1428760" cy="71438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1285852" y="2357429"/>
              <a:ext cx="722790" cy="544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/>
                <a:t>DB</a:t>
              </a:r>
              <a:endParaRPr lang="it-IT" sz="1200" dirty="0"/>
            </a:p>
          </p:txBody>
        </p:sp>
        <p:sp>
          <p:nvSpPr>
            <p:cNvPr id="15" name="Rettangolo 14"/>
            <p:cNvSpPr/>
            <p:nvPr/>
          </p:nvSpPr>
          <p:spPr bwMode="auto">
            <a:xfrm>
              <a:off x="5000628" y="2571744"/>
              <a:ext cx="1428760" cy="71438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ttangolo 15"/>
            <p:cNvSpPr/>
            <p:nvPr/>
          </p:nvSpPr>
          <p:spPr bwMode="auto">
            <a:xfrm>
              <a:off x="5000628" y="3786190"/>
              <a:ext cx="1428760" cy="71438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8" name="Connettore 2 17"/>
            <p:cNvCxnSpPr>
              <a:stCxn id="13" idx="2"/>
            </p:cNvCxnSpPr>
            <p:nvPr/>
          </p:nvCxnSpPr>
          <p:spPr bwMode="auto">
            <a:xfrm rot="5400000">
              <a:off x="7000892" y="3429000"/>
              <a:ext cx="1143008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6600"/>
              </a:solidFill>
              <a:prstDash val="solid"/>
              <a:miter lim="800000"/>
              <a:headEnd type="arrow" w="med" len="med"/>
              <a:tailEnd type="arrow"/>
            </a:ln>
            <a:effectLst/>
          </p:spPr>
        </p:cxnSp>
        <p:cxnSp>
          <p:nvCxnSpPr>
            <p:cNvPr id="23" name="Connettore 2 22"/>
            <p:cNvCxnSpPr>
              <a:stCxn id="16" idx="3"/>
            </p:cNvCxnSpPr>
            <p:nvPr/>
          </p:nvCxnSpPr>
          <p:spPr bwMode="auto">
            <a:xfrm>
              <a:off x="6429388" y="4143380"/>
              <a:ext cx="285752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5" name="Connettore 2 24"/>
            <p:cNvCxnSpPr>
              <a:endCxn id="16" idx="1"/>
            </p:cNvCxnSpPr>
            <p:nvPr/>
          </p:nvCxnSpPr>
          <p:spPr bwMode="auto">
            <a:xfrm>
              <a:off x="3500430" y="4143380"/>
              <a:ext cx="1500198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7" name="Connettore 2 26"/>
            <p:cNvCxnSpPr>
              <a:stCxn id="15" idx="3"/>
            </p:cNvCxnSpPr>
            <p:nvPr/>
          </p:nvCxnSpPr>
          <p:spPr bwMode="auto">
            <a:xfrm>
              <a:off x="6429388" y="2928934"/>
              <a:ext cx="857256" cy="107157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0" name="Connettore 2 29"/>
            <p:cNvCxnSpPr>
              <a:stCxn id="15" idx="1"/>
            </p:cNvCxnSpPr>
            <p:nvPr/>
          </p:nvCxnSpPr>
          <p:spPr bwMode="auto">
            <a:xfrm rot="10800000">
              <a:off x="3500430" y="2928934"/>
              <a:ext cx="1500198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32" name="CasellaDiTesto 31"/>
            <p:cNvSpPr txBox="1"/>
            <p:nvPr/>
          </p:nvSpPr>
          <p:spPr>
            <a:xfrm>
              <a:off x="6929454" y="2285992"/>
              <a:ext cx="1383840" cy="514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dirty="0" err="1" smtClean="0"/>
                <a:t>Translator</a:t>
              </a:r>
              <a:endParaRPr lang="it-IT" sz="1100" dirty="0"/>
            </a:p>
          </p:txBody>
        </p:sp>
        <p:sp>
          <p:nvSpPr>
            <p:cNvPr id="34" name="CasellaDiTesto 33"/>
            <p:cNvSpPr txBox="1"/>
            <p:nvPr/>
          </p:nvSpPr>
          <p:spPr>
            <a:xfrm>
              <a:off x="5143504" y="3929066"/>
              <a:ext cx="1226586" cy="514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dirty="0" err="1" smtClean="0"/>
                <a:t>Importer</a:t>
              </a:r>
              <a:endParaRPr lang="it-IT" sz="1100" dirty="0"/>
            </a:p>
          </p:txBody>
        </p:sp>
        <p:sp>
          <p:nvSpPr>
            <p:cNvPr id="35" name="CasellaDiTesto 34"/>
            <p:cNvSpPr txBox="1"/>
            <p:nvPr/>
          </p:nvSpPr>
          <p:spPr>
            <a:xfrm>
              <a:off x="5143504" y="2714621"/>
              <a:ext cx="1229498" cy="514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dirty="0" err="1" smtClean="0"/>
                <a:t>Exporter</a:t>
              </a:r>
              <a:endParaRPr lang="it-IT" sz="1100" dirty="0"/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6858016" y="4643445"/>
              <a:ext cx="1570216" cy="514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dirty="0" err="1" smtClean="0"/>
                <a:t>Supermodel</a:t>
              </a:r>
              <a:endParaRPr lang="it-IT" sz="1100" dirty="0"/>
            </a:p>
          </p:txBody>
        </p:sp>
        <p:sp>
          <p:nvSpPr>
            <p:cNvPr id="40" name="Disco magnetico 39"/>
            <p:cNvSpPr/>
            <p:nvPr/>
          </p:nvSpPr>
          <p:spPr bwMode="auto">
            <a:xfrm>
              <a:off x="2357422" y="2643182"/>
              <a:ext cx="914400" cy="612648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Disco magnetico 40"/>
            <p:cNvSpPr/>
            <p:nvPr/>
          </p:nvSpPr>
          <p:spPr bwMode="auto">
            <a:xfrm>
              <a:off x="1142976" y="1857364"/>
              <a:ext cx="914400" cy="1214446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CasellaDiTesto 41"/>
            <p:cNvSpPr txBox="1"/>
            <p:nvPr/>
          </p:nvSpPr>
          <p:spPr>
            <a:xfrm>
              <a:off x="1571605" y="4143381"/>
              <a:ext cx="722790" cy="544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/>
                <a:t>DB</a:t>
              </a:r>
              <a:endParaRPr lang="it-IT" sz="1200" dirty="0"/>
            </a:p>
          </p:txBody>
        </p:sp>
        <p:sp>
          <p:nvSpPr>
            <p:cNvPr id="43" name="CasellaDiTesto 42"/>
            <p:cNvSpPr txBox="1"/>
            <p:nvPr/>
          </p:nvSpPr>
          <p:spPr>
            <a:xfrm>
              <a:off x="1285852" y="2357429"/>
              <a:ext cx="722790" cy="544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/>
                <a:t>DB</a:t>
              </a:r>
              <a:endParaRPr lang="it-IT" sz="1200" dirty="0"/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2571736" y="2857496"/>
              <a:ext cx="693669" cy="514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50" dirty="0" smtClean="0"/>
                <a:t>DB</a:t>
              </a:r>
              <a:endParaRPr lang="it-IT" sz="1050" dirty="0"/>
            </a:p>
          </p:txBody>
        </p:sp>
      </p:grpSp>
      <p:grpSp>
        <p:nvGrpSpPr>
          <p:cNvPr id="31" name="Gruppo 30"/>
          <p:cNvGrpSpPr/>
          <p:nvPr/>
        </p:nvGrpSpPr>
        <p:grpSpPr>
          <a:xfrm>
            <a:off x="214282" y="3143248"/>
            <a:ext cx="5143504" cy="3143272"/>
            <a:chOff x="714348" y="1428736"/>
            <a:chExt cx="8286808" cy="4429156"/>
          </a:xfrm>
        </p:grpSpPr>
        <p:sp>
          <p:nvSpPr>
            <p:cNvPr id="33" name="Rettangolo 32"/>
            <p:cNvSpPr/>
            <p:nvPr/>
          </p:nvSpPr>
          <p:spPr>
            <a:xfrm>
              <a:off x="714348" y="2357430"/>
              <a:ext cx="3000396" cy="3500462"/>
            </a:xfrm>
            <a:prstGeom prst="rect">
              <a:avLst/>
            </a:prstGeom>
            <a:solidFill>
              <a:schemeClr val="bg1"/>
            </a:solidFill>
            <a:ln w="50800" cmpd="thickThin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/>
            </a:p>
          </p:txBody>
        </p:sp>
        <p:sp>
          <p:nvSpPr>
            <p:cNvPr id="37" name="Rettangolo 36"/>
            <p:cNvSpPr/>
            <p:nvPr/>
          </p:nvSpPr>
          <p:spPr>
            <a:xfrm>
              <a:off x="4714876" y="1857364"/>
              <a:ext cx="4286280" cy="4000528"/>
            </a:xfrm>
            <a:prstGeom prst="rect">
              <a:avLst/>
            </a:prstGeom>
            <a:solidFill>
              <a:schemeClr val="bg1"/>
            </a:solidFill>
            <a:ln w="50800" cmpd="thickThin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 dirty="0"/>
            </a:p>
          </p:txBody>
        </p:sp>
        <p:sp>
          <p:nvSpPr>
            <p:cNvPr id="38" name="Rettangolo 37"/>
            <p:cNvSpPr/>
            <p:nvPr/>
          </p:nvSpPr>
          <p:spPr>
            <a:xfrm>
              <a:off x="6786578" y="2214554"/>
              <a:ext cx="1285884" cy="57150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/>
            </a:p>
          </p:txBody>
        </p:sp>
        <p:sp>
          <p:nvSpPr>
            <p:cNvPr id="39" name="Rettangolo 38"/>
            <p:cNvSpPr/>
            <p:nvPr/>
          </p:nvSpPr>
          <p:spPr>
            <a:xfrm>
              <a:off x="5214942" y="2928934"/>
              <a:ext cx="1285884" cy="642942"/>
            </a:xfrm>
            <a:prstGeom prst="rect">
              <a:avLst/>
            </a:prstGeom>
            <a:solidFill>
              <a:srgbClr val="E1F4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/>
            </a:p>
          </p:txBody>
        </p:sp>
        <p:sp>
          <p:nvSpPr>
            <p:cNvPr id="45" name="Rettangolo 44"/>
            <p:cNvSpPr/>
            <p:nvPr/>
          </p:nvSpPr>
          <p:spPr>
            <a:xfrm>
              <a:off x="5143504" y="4500570"/>
              <a:ext cx="1428760" cy="92869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/>
            </a:p>
          </p:txBody>
        </p:sp>
        <p:sp>
          <p:nvSpPr>
            <p:cNvPr id="46" name="Rettangolo 45"/>
            <p:cNvSpPr/>
            <p:nvPr/>
          </p:nvSpPr>
          <p:spPr>
            <a:xfrm>
              <a:off x="2214546" y="2786058"/>
              <a:ext cx="1285884" cy="785818"/>
            </a:xfrm>
            <a:prstGeom prst="rect">
              <a:avLst/>
            </a:prstGeom>
            <a:solidFill>
              <a:srgbClr val="FFF3F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 dirty="0"/>
            </a:p>
          </p:txBody>
        </p:sp>
        <p:sp>
          <p:nvSpPr>
            <p:cNvPr id="47" name="Disco magnetico 46"/>
            <p:cNvSpPr/>
            <p:nvPr/>
          </p:nvSpPr>
          <p:spPr>
            <a:xfrm>
              <a:off x="1000100" y="3929066"/>
              <a:ext cx="1928826" cy="1285884"/>
            </a:xfrm>
            <a:prstGeom prst="flowChartMagneticDisk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 dirty="0"/>
            </a:p>
          </p:txBody>
        </p:sp>
        <p:sp>
          <p:nvSpPr>
            <p:cNvPr id="48" name="Disco magnetico 47"/>
            <p:cNvSpPr/>
            <p:nvPr/>
          </p:nvSpPr>
          <p:spPr>
            <a:xfrm>
              <a:off x="7215206" y="3929066"/>
              <a:ext cx="1643074" cy="1285884"/>
            </a:xfrm>
            <a:prstGeom prst="flowChartMagneticDisk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/>
            </a:p>
          </p:txBody>
        </p:sp>
        <p:sp>
          <p:nvSpPr>
            <p:cNvPr id="49" name="CasellaDiTesto 48"/>
            <p:cNvSpPr txBox="1"/>
            <p:nvPr/>
          </p:nvSpPr>
          <p:spPr>
            <a:xfrm>
              <a:off x="2357422" y="2928934"/>
              <a:ext cx="1071571" cy="429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err="1" smtClean="0"/>
                <a:t>Views</a:t>
              </a:r>
              <a:endParaRPr lang="it-IT" sz="1200" dirty="0"/>
            </a:p>
          </p:txBody>
        </p:sp>
        <p:sp>
          <p:nvSpPr>
            <p:cNvPr id="50" name="CasellaDiTesto 49"/>
            <p:cNvSpPr txBox="1"/>
            <p:nvPr/>
          </p:nvSpPr>
          <p:spPr>
            <a:xfrm>
              <a:off x="1571604" y="4500569"/>
              <a:ext cx="714380" cy="810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DB</a:t>
              </a:r>
              <a:endParaRPr lang="it-IT" sz="1400" dirty="0"/>
            </a:p>
          </p:txBody>
        </p:sp>
        <p:sp>
          <p:nvSpPr>
            <p:cNvPr id="51" name="CasellaDiTesto 50"/>
            <p:cNvSpPr txBox="1"/>
            <p:nvPr/>
          </p:nvSpPr>
          <p:spPr>
            <a:xfrm>
              <a:off x="7286644" y="4500569"/>
              <a:ext cx="1571636" cy="405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dirty="0" err="1" smtClean="0"/>
                <a:t>Supermodel</a:t>
              </a:r>
              <a:endParaRPr lang="it-IT" sz="1100" dirty="0"/>
            </a:p>
          </p:txBody>
        </p:sp>
        <p:sp>
          <p:nvSpPr>
            <p:cNvPr id="52" name="CasellaDiTesto 51"/>
            <p:cNvSpPr txBox="1"/>
            <p:nvPr/>
          </p:nvSpPr>
          <p:spPr>
            <a:xfrm>
              <a:off x="5143505" y="4572007"/>
              <a:ext cx="1357321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Schema</a:t>
              </a:r>
            </a:p>
            <a:p>
              <a:r>
                <a:rPr lang="it-IT" sz="1200" dirty="0" err="1" smtClean="0"/>
                <a:t>Importer</a:t>
              </a:r>
              <a:endParaRPr lang="it-IT" sz="1200" dirty="0"/>
            </a:p>
          </p:txBody>
        </p:sp>
        <p:sp>
          <p:nvSpPr>
            <p:cNvPr id="53" name="CasellaDiTesto 52"/>
            <p:cNvSpPr txBox="1"/>
            <p:nvPr/>
          </p:nvSpPr>
          <p:spPr>
            <a:xfrm>
              <a:off x="5214943" y="2928934"/>
              <a:ext cx="1500198" cy="620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err="1" smtClean="0"/>
                <a:t>View</a:t>
              </a:r>
              <a:endParaRPr lang="it-IT" sz="1000" dirty="0" smtClean="0"/>
            </a:p>
            <a:p>
              <a:r>
                <a:rPr lang="it-IT" sz="1000" dirty="0" err="1" smtClean="0"/>
                <a:t>Generator</a:t>
              </a:r>
              <a:endParaRPr lang="it-IT" sz="1000" dirty="0"/>
            </a:p>
          </p:txBody>
        </p:sp>
        <p:sp>
          <p:nvSpPr>
            <p:cNvPr id="54" name="CasellaDiTesto 53"/>
            <p:cNvSpPr txBox="1"/>
            <p:nvPr/>
          </p:nvSpPr>
          <p:spPr>
            <a:xfrm>
              <a:off x="6929455" y="2304629"/>
              <a:ext cx="1143009" cy="620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err="1" smtClean="0"/>
                <a:t>Translator</a:t>
              </a:r>
              <a:endParaRPr lang="it-IT" sz="1000" dirty="0"/>
            </a:p>
          </p:txBody>
        </p:sp>
        <p:sp>
          <p:nvSpPr>
            <p:cNvPr id="55" name="CasellaDiTesto 54"/>
            <p:cNvSpPr txBox="1"/>
            <p:nvPr/>
          </p:nvSpPr>
          <p:spPr>
            <a:xfrm>
              <a:off x="5000628" y="5357826"/>
              <a:ext cx="1285883" cy="429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MIDST</a:t>
              </a:r>
              <a:endParaRPr lang="it-IT" sz="1200" dirty="0"/>
            </a:p>
          </p:txBody>
        </p:sp>
        <p:sp>
          <p:nvSpPr>
            <p:cNvPr id="56" name="CasellaDiTesto 55"/>
            <p:cNvSpPr txBox="1"/>
            <p:nvPr/>
          </p:nvSpPr>
          <p:spPr>
            <a:xfrm>
              <a:off x="857224" y="5357826"/>
              <a:ext cx="3000395" cy="429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err="1" smtClean="0"/>
                <a:t>Operational</a:t>
              </a:r>
              <a:r>
                <a:rPr lang="it-IT" sz="1200" dirty="0" smtClean="0"/>
                <a:t> System</a:t>
              </a:r>
              <a:endParaRPr lang="it-IT" sz="1200" dirty="0"/>
            </a:p>
          </p:txBody>
        </p:sp>
        <p:cxnSp>
          <p:nvCxnSpPr>
            <p:cNvPr id="57" name="Connettore 2 56"/>
            <p:cNvCxnSpPr>
              <a:stCxn id="38" idx="2"/>
              <a:endCxn id="48" idx="1"/>
            </p:cNvCxnSpPr>
            <p:nvPr/>
          </p:nvCxnSpPr>
          <p:spPr>
            <a:xfrm rot="16200000" flipH="1">
              <a:off x="7161627" y="3053950"/>
              <a:ext cx="1143008" cy="607223"/>
            </a:xfrm>
            <a:prstGeom prst="straightConnector1">
              <a:avLst/>
            </a:prstGeom>
            <a:ln w="38100">
              <a:solidFill>
                <a:srgbClr val="FF6600"/>
              </a:solidFill>
              <a:headEnd type="arrow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2 57"/>
            <p:cNvCxnSpPr/>
            <p:nvPr/>
          </p:nvCxnSpPr>
          <p:spPr>
            <a:xfrm rot="16200000" flipH="1">
              <a:off x="6393669" y="3321843"/>
              <a:ext cx="928694" cy="71438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arrow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2 58"/>
            <p:cNvCxnSpPr>
              <a:stCxn id="45" idx="3"/>
              <a:endCxn id="48" idx="2"/>
            </p:cNvCxnSpPr>
            <p:nvPr/>
          </p:nvCxnSpPr>
          <p:spPr>
            <a:xfrm flipV="1">
              <a:off x="6572264" y="4572008"/>
              <a:ext cx="642942" cy="392909"/>
            </a:xfrm>
            <a:prstGeom prst="straightConnector1">
              <a:avLst/>
            </a:prstGeom>
            <a:ln w="34925">
              <a:solidFill>
                <a:schemeClr val="tx2">
                  <a:lumMod val="60000"/>
                  <a:lumOff val="40000"/>
                </a:schemeClr>
              </a:solidFill>
              <a:headEnd type="none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2 59"/>
            <p:cNvCxnSpPr>
              <a:stCxn id="46" idx="3"/>
              <a:endCxn id="53" idx="1"/>
            </p:cNvCxnSpPr>
            <p:nvPr/>
          </p:nvCxnSpPr>
          <p:spPr>
            <a:xfrm>
              <a:off x="3500429" y="3178968"/>
              <a:ext cx="1714514" cy="60052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2 60"/>
            <p:cNvCxnSpPr>
              <a:stCxn id="52" idx="1"/>
              <a:endCxn id="47" idx="4"/>
            </p:cNvCxnSpPr>
            <p:nvPr/>
          </p:nvCxnSpPr>
          <p:spPr>
            <a:xfrm rot="10800000">
              <a:off x="2928929" y="4572009"/>
              <a:ext cx="2214577" cy="357790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2 61"/>
            <p:cNvCxnSpPr>
              <a:stCxn id="46" idx="0"/>
            </p:cNvCxnSpPr>
            <p:nvPr/>
          </p:nvCxnSpPr>
          <p:spPr>
            <a:xfrm rot="5400000" flipH="1" flipV="1">
              <a:off x="2571736" y="2500306"/>
              <a:ext cx="571504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2 62"/>
            <p:cNvCxnSpPr/>
            <p:nvPr/>
          </p:nvCxnSpPr>
          <p:spPr>
            <a:xfrm rot="5400000" flipH="1" flipV="1">
              <a:off x="142844" y="3143248"/>
              <a:ext cx="1857388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CasellaDiTesto 63"/>
            <p:cNvSpPr txBox="1"/>
            <p:nvPr/>
          </p:nvSpPr>
          <p:spPr>
            <a:xfrm>
              <a:off x="2428860" y="1428736"/>
              <a:ext cx="1277965" cy="780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smtClean="0"/>
                <a:t>Access via target schema </a:t>
              </a:r>
              <a:endParaRPr lang="it-IT" sz="1000" baseline="-25000" dirty="0"/>
            </a:p>
          </p:txBody>
        </p:sp>
        <p:sp>
          <p:nvSpPr>
            <p:cNvPr id="65" name="CasellaDiTesto 64"/>
            <p:cNvSpPr txBox="1"/>
            <p:nvPr/>
          </p:nvSpPr>
          <p:spPr>
            <a:xfrm>
              <a:off x="785787" y="1428736"/>
              <a:ext cx="1309705" cy="780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smtClean="0"/>
                <a:t>Access via source schema </a:t>
              </a:r>
              <a:endParaRPr lang="it-IT" sz="1000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15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D164-876C-468C-AD7B-18CB5BD3312F}" type="slidenum">
              <a:rPr lang="it-IT"/>
              <a:pPr/>
              <a:t>6</a:t>
            </a:fld>
            <a:endParaRPr lang="it-IT"/>
          </a:p>
        </p:txBody>
      </p:sp>
      <p:pic>
        <p:nvPicPr>
          <p:cNvPr id="794626" name="Picture 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4688" y="4284663"/>
            <a:ext cx="8301037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4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Example, 3</a:t>
            </a:r>
          </a:p>
        </p:txBody>
      </p:sp>
      <p:sp>
        <p:nvSpPr>
          <p:cNvPr id="7946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249613"/>
            <a:ext cx="8424862" cy="684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1800" dirty="0" err="1"/>
              <a:t>Does</a:t>
            </a:r>
            <a:r>
              <a:rPr lang="it-IT" sz="1800" dirty="0"/>
              <a:t> the OR </a:t>
            </a:r>
            <a:r>
              <a:rPr lang="it-IT" sz="1800" dirty="0" err="1"/>
              <a:t>model</a:t>
            </a:r>
            <a:r>
              <a:rPr lang="it-IT" sz="1800" dirty="0"/>
              <a:t> </a:t>
            </a:r>
            <a:r>
              <a:rPr lang="it-IT" sz="1800" dirty="0" err="1"/>
              <a:t>allow</a:t>
            </a:r>
            <a:r>
              <a:rPr lang="it-IT" sz="1800" dirty="0"/>
              <a:t> </a:t>
            </a:r>
            <a:r>
              <a:rPr lang="it-IT" sz="1800" dirty="0" err="1"/>
              <a:t>for</a:t>
            </a:r>
            <a:r>
              <a:rPr lang="it-IT" sz="1800" dirty="0"/>
              <a:t> </a:t>
            </a:r>
            <a:r>
              <a:rPr lang="it-IT" sz="1800" dirty="0" err="1"/>
              <a:t>keys</a:t>
            </a:r>
            <a:r>
              <a:rPr lang="it-IT" sz="1800" dirty="0"/>
              <a:t>? </a:t>
            </a:r>
            <a:endParaRPr lang="it-IT" sz="1800" dirty="0" smtClean="0"/>
          </a:p>
          <a:p>
            <a:pPr>
              <a:lnSpc>
                <a:spcPct val="90000"/>
              </a:lnSpc>
            </a:pPr>
            <a:r>
              <a:rPr lang="it-IT" sz="1800" dirty="0" err="1" smtClean="0"/>
              <a:t>If</a:t>
            </a:r>
            <a:r>
              <a:rPr lang="it-IT" sz="1800" dirty="0" smtClean="0"/>
              <a:t>  </a:t>
            </a:r>
            <a:r>
              <a:rPr lang="it-IT" sz="1800" b="1" dirty="0" err="1" smtClean="0">
                <a:solidFill>
                  <a:schemeClr val="accent2"/>
                </a:solidFill>
              </a:rPr>
              <a:t>not</a:t>
            </a:r>
            <a:endParaRPr lang="it-IT" sz="1800" dirty="0"/>
          </a:p>
        </p:txBody>
      </p:sp>
      <p:pic>
        <p:nvPicPr>
          <p:cNvPr id="794629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650" y="1412875"/>
            <a:ext cx="7772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4630" name="Oval 6"/>
          <p:cNvSpPr>
            <a:spLocks noChangeArrowheads="1"/>
          </p:cNvSpPr>
          <p:nvPr/>
        </p:nvSpPr>
        <p:spPr bwMode="auto">
          <a:xfrm>
            <a:off x="3997325" y="4868863"/>
            <a:ext cx="642938" cy="1152525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4631" name="Oval 7"/>
          <p:cNvSpPr>
            <a:spLocks noChangeArrowheads="1"/>
          </p:cNvSpPr>
          <p:nvPr/>
        </p:nvSpPr>
        <p:spPr bwMode="auto">
          <a:xfrm>
            <a:off x="5292725" y="5157788"/>
            <a:ext cx="498475" cy="719137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4632" name="Oval 8"/>
          <p:cNvSpPr>
            <a:spLocks noChangeArrowheads="1"/>
          </p:cNvSpPr>
          <p:nvPr/>
        </p:nvSpPr>
        <p:spPr bwMode="auto">
          <a:xfrm>
            <a:off x="3635375" y="1773238"/>
            <a:ext cx="787400" cy="1395412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4633" name="Oval 9"/>
          <p:cNvSpPr>
            <a:spLocks noChangeArrowheads="1"/>
          </p:cNvSpPr>
          <p:nvPr/>
        </p:nvSpPr>
        <p:spPr bwMode="auto">
          <a:xfrm>
            <a:off x="4786313" y="1990725"/>
            <a:ext cx="787400" cy="1006475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11188" y="4292600"/>
            <a:ext cx="5545137" cy="1944688"/>
            <a:chOff x="385" y="2704"/>
            <a:chExt cx="3493" cy="1225"/>
          </a:xfrm>
        </p:grpSpPr>
        <p:sp>
          <p:nvSpPr>
            <p:cNvPr id="794635" name="Oval 11"/>
            <p:cNvSpPr>
              <a:spLocks noChangeArrowheads="1"/>
            </p:cNvSpPr>
            <p:nvPr/>
          </p:nvSpPr>
          <p:spPr bwMode="auto">
            <a:xfrm>
              <a:off x="385" y="2704"/>
              <a:ext cx="726" cy="1225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94636" name="Oval 12"/>
            <p:cNvSpPr>
              <a:spLocks noChangeArrowheads="1"/>
            </p:cNvSpPr>
            <p:nvPr/>
          </p:nvSpPr>
          <p:spPr bwMode="auto">
            <a:xfrm>
              <a:off x="3152" y="2976"/>
              <a:ext cx="726" cy="817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4630" grpId="0" animBg="1"/>
      <p:bldP spid="794631" grpId="0" animBg="1"/>
      <p:bldP spid="794632" grpId="0" animBg="1"/>
      <p:bldP spid="79463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 key idea in the procedure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classification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MIDST </a:t>
            </a:r>
            <a:r>
              <a:rPr lang="it-IT" dirty="0" err="1" smtClean="0"/>
              <a:t>metaconstructs</a:t>
            </a:r>
            <a:r>
              <a:rPr lang="it-IT" dirty="0" smtClean="0"/>
              <a:t> </a:t>
            </a:r>
            <a:r>
              <a:rPr lang="it-IT" dirty="0" err="1" smtClean="0"/>
              <a:t>according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role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play in the </a:t>
            </a:r>
            <a:r>
              <a:rPr lang="it-IT" dirty="0" err="1" smtClean="0"/>
              <a:t>model</a:t>
            </a:r>
            <a:r>
              <a:rPr lang="it-IT" dirty="0" smtClean="0"/>
              <a:t> </a:t>
            </a:r>
            <a:r>
              <a:rPr lang="it-IT" dirty="0" err="1" smtClean="0"/>
              <a:t>rapresentation</a:t>
            </a:r>
            <a:r>
              <a:rPr lang="it-IT" dirty="0" smtClean="0"/>
              <a:t>.</a:t>
            </a:r>
          </a:p>
          <a:p>
            <a:r>
              <a:rPr lang="it-IT" dirty="0" smtClean="0"/>
              <a:t>Three </a:t>
            </a:r>
            <a:r>
              <a:rPr lang="it-IT" dirty="0" err="1" smtClean="0"/>
              <a:t>categories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Container </a:t>
            </a:r>
            <a:r>
              <a:rPr lang="it-IT" dirty="0" err="1" smtClean="0"/>
              <a:t>Constructs</a:t>
            </a:r>
            <a:r>
              <a:rPr lang="it-IT" dirty="0" smtClean="0"/>
              <a:t>: </a:t>
            </a:r>
            <a:r>
              <a:rPr lang="en-US" dirty="0" smtClean="0"/>
              <a:t>structured objects</a:t>
            </a:r>
          </a:p>
          <a:p>
            <a:pPr lvl="2"/>
            <a:r>
              <a:rPr lang="en-US" dirty="0" smtClean="0"/>
              <a:t>Tables in relational model</a:t>
            </a:r>
          </a:p>
          <a:p>
            <a:pPr lvl="2"/>
            <a:r>
              <a:rPr lang="en-US" dirty="0" smtClean="0"/>
              <a:t>Classes in the OO model</a:t>
            </a:r>
            <a:endParaRPr lang="it-IT" dirty="0" smtClean="0"/>
          </a:p>
          <a:p>
            <a:pPr lvl="1"/>
            <a:r>
              <a:rPr lang="it-IT" dirty="0" err="1" smtClean="0"/>
              <a:t>Content</a:t>
            </a:r>
            <a:r>
              <a:rPr lang="it-IT" dirty="0" smtClean="0"/>
              <a:t> </a:t>
            </a:r>
            <a:r>
              <a:rPr lang="it-IT" dirty="0" err="1" smtClean="0"/>
              <a:t>Constructs</a:t>
            </a:r>
            <a:r>
              <a:rPr lang="it-IT" dirty="0" smtClean="0"/>
              <a:t>: </a:t>
            </a:r>
            <a:r>
              <a:rPr lang="en-US" dirty="0" smtClean="0"/>
              <a:t>elements of Container Constructs</a:t>
            </a:r>
          </a:p>
          <a:p>
            <a:pPr lvl="2"/>
            <a:r>
              <a:rPr lang="en-US" dirty="0" smtClean="0"/>
              <a:t>Columns in relational model</a:t>
            </a:r>
          </a:p>
          <a:p>
            <a:pPr lvl="2"/>
            <a:r>
              <a:rPr lang="en-US" dirty="0" smtClean="0"/>
              <a:t>Attributes in the ER model</a:t>
            </a:r>
            <a:endParaRPr lang="it-IT" dirty="0" smtClean="0"/>
          </a:p>
          <a:p>
            <a:pPr lvl="1"/>
            <a:r>
              <a:rPr lang="it-IT" dirty="0" err="1" smtClean="0"/>
              <a:t>Support</a:t>
            </a:r>
            <a:r>
              <a:rPr lang="it-IT" dirty="0" smtClean="0"/>
              <a:t> </a:t>
            </a:r>
            <a:r>
              <a:rPr lang="it-IT" dirty="0" err="1" smtClean="0"/>
              <a:t>Construct</a:t>
            </a:r>
            <a:r>
              <a:rPr lang="it-IT" dirty="0" smtClean="0"/>
              <a:t>: </a:t>
            </a:r>
            <a:r>
              <a:rPr lang="it-IT" dirty="0" err="1" smtClean="0"/>
              <a:t>essentially</a:t>
            </a:r>
            <a:r>
              <a:rPr lang="it-IT" dirty="0" smtClean="0"/>
              <a:t> </a:t>
            </a:r>
            <a:r>
              <a:rPr lang="it-IT" dirty="0" err="1" smtClean="0"/>
              <a:t>specify</a:t>
            </a:r>
            <a:r>
              <a:rPr lang="it-IT" dirty="0" smtClean="0"/>
              <a:t> </a:t>
            </a:r>
            <a:r>
              <a:rPr lang="it-IT" dirty="0" err="1" smtClean="0"/>
              <a:t>constraints</a:t>
            </a:r>
            <a:endParaRPr lang="it-IT" dirty="0" smtClean="0"/>
          </a:p>
          <a:p>
            <a:pPr lvl="2"/>
            <a:r>
              <a:rPr lang="it-IT" dirty="0" err="1" smtClean="0"/>
              <a:t>Foreign</a:t>
            </a:r>
            <a:r>
              <a:rPr lang="it-IT" dirty="0" smtClean="0"/>
              <a:t> </a:t>
            </a:r>
            <a:r>
              <a:rPr lang="it-IT" dirty="0" err="1" smtClean="0"/>
              <a:t>keys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Construct</a:t>
            </a:r>
            <a:r>
              <a:rPr lang="it-IT" dirty="0" smtClean="0"/>
              <a:t> </a:t>
            </a:r>
            <a:r>
              <a:rPr lang="it-IT" dirty="0" err="1" smtClean="0"/>
              <a:t>classification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60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Container generation</a:t>
            </a:r>
            <a:endParaRPr lang="it-IT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3900486" cy="451944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endParaRPr lang="en-US" sz="1800" dirty="0" smtClean="0"/>
          </a:p>
          <a:p>
            <a:pPr>
              <a:buFontTx/>
              <a:buNone/>
            </a:pPr>
            <a:endParaRPr lang="en-US" sz="1800" dirty="0" smtClean="0"/>
          </a:p>
          <a:p>
            <a:pPr>
              <a:buFontTx/>
              <a:buNone/>
            </a:pPr>
            <a:r>
              <a:rPr lang="en-US" sz="1800" dirty="0" err="1" smtClean="0"/>
              <a:t>SM_Aggregation</a:t>
            </a:r>
            <a:r>
              <a:rPr lang="en-US" sz="1800" dirty="0" smtClean="0"/>
              <a:t> (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	OID: #aggregationOID_1(OID), </a:t>
            </a:r>
          </a:p>
          <a:p>
            <a:pPr>
              <a:buFontTx/>
              <a:buNone/>
            </a:pPr>
            <a:r>
              <a:rPr lang="en-US" sz="1800" dirty="0"/>
              <a:t>	Name: n)</a:t>
            </a:r>
          </a:p>
          <a:p>
            <a:pPr>
              <a:buFontTx/>
              <a:buNone/>
            </a:pPr>
            <a:r>
              <a:rPr lang="en-US" sz="1800" dirty="0" smtClean="0">
                <a:sym typeface="Symbol" pitchFamily="18" charset="2"/>
              </a:rPr>
              <a:t> </a:t>
            </a:r>
          </a:p>
          <a:p>
            <a:pPr>
              <a:buFontTx/>
              <a:buNone/>
            </a:pPr>
            <a:r>
              <a:rPr lang="en-US" sz="1800" dirty="0" err="1" smtClean="0"/>
              <a:t>SM_Abstract</a:t>
            </a:r>
            <a:r>
              <a:rPr lang="en-US" sz="1800" dirty="0" smtClean="0"/>
              <a:t> </a:t>
            </a:r>
            <a:r>
              <a:rPr lang="en-US" sz="1800" dirty="0"/>
              <a:t>( </a:t>
            </a:r>
          </a:p>
          <a:p>
            <a:pPr>
              <a:buFontTx/>
              <a:buNone/>
            </a:pPr>
            <a:r>
              <a:rPr lang="en-US" sz="1800" dirty="0"/>
              <a:t>	OID: OID, </a:t>
            </a:r>
          </a:p>
          <a:p>
            <a:pPr>
              <a:buFontTx/>
              <a:buNone/>
            </a:pPr>
            <a:r>
              <a:rPr lang="en-US" sz="1800" dirty="0"/>
              <a:t>	Name: n ) </a:t>
            </a:r>
            <a:r>
              <a:rPr lang="en-US" sz="1800" dirty="0" smtClean="0"/>
              <a:t>;</a:t>
            </a:r>
          </a:p>
          <a:p>
            <a:pPr>
              <a:buFontTx/>
              <a:buNone/>
            </a:pPr>
            <a:endParaRPr lang="it-IT" sz="18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929322" y="4214818"/>
            <a:ext cx="1428760" cy="1357322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it-IT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6373384" y="3071810"/>
            <a:ext cx="484632" cy="97840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arrotondato 7"/>
          <p:cNvSpPr/>
          <p:nvPr/>
        </p:nvSpPr>
        <p:spPr>
          <a:xfrm>
            <a:off x="5929322" y="1928802"/>
            <a:ext cx="1428760" cy="9144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+mn-lt"/>
              </a:rPr>
              <a:t>EMP</a:t>
            </a:r>
            <a:endParaRPr lang="it-IT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32FA2-69F6-4C88-92C1-4F27E859CDC4}" type="slidenum">
              <a:rPr lang="it-IT" smtClean="0"/>
              <a:pPr/>
              <a:t>61</a:t>
            </a:fld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786314" y="3000372"/>
            <a:ext cx="378621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CREATE VIEW </a:t>
            </a:r>
            <a:r>
              <a:rPr lang="it-IT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ENG2 </a:t>
            </a:r>
            <a:r>
              <a:rPr lang="it-IT" sz="18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of</a:t>
            </a:r>
            <a:r>
              <a:rPr lang="it-IT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ENG2_t  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as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>
              <a:buNone/>
            </a:pP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it-IT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ENG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215074" y="4286256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4"/>
                </a:solidFill>
                <a:latin typeface="+mn-lt"/>
              </a:rPr>
              <a:t>EMP</a:t>
            </a:r>
            <a:endParaRPr lang="en-US" dirty="0">
              <a:solidFill>
                <a:schemeClr val="accent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3900486" cy="4525963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err="1" smtClean="0"/>
              <a:t>Lexical</a:t>
            </a:r>
            <a:r>
              <a:rPr lang="it-IT" dirty="0" smtClean="0"/>
              <a:t> (</a:t>
            </a:r>
          </a:p>
          <a:p>
            <a:pPr lvl="1">
              <a:buNone/>
            </a:pPr>
            <a:r>
              <a:rPr lang="it-IT" dirty="0" smtClean="0"/>
              <a:t>OID: SK4(</a:t>
            </a:r>
            <a:r>
              <a:rPr lang="it-IT" dirty="0" err="1" smtClean="0"/>
              <a:t>oid</a:t>
            </a:r>
            <a:r>
              <a:rPr lang="it-IT" dirty="0" smtClean="0"/>
              <a:t>, </a:t>
            </a:r>
            <a:r>
              <a:rPr lang="it-IT" dirty="0" err="1" smtClean="0"/>
              <a:t>lexOID</a:t>
            </a:r>
            <a:r>
              <a:rPr lang="it-IT" dirty="0" smtClean="0"/>
              <a:t>),</a:t>
            </a:r>
          </a:p>
          <a:p>
            <a:pPr lvl="1">
              <a:buNone/>
            </a:pPr>
            <a:r>
              <a:rPr lang="it-IT" dirty="0" err="1" smtClean="0"/>
              <a:t>Name</a:t>
            </a:r>
            <a:r>
              <a:rPr lang="it-IT" dirty="0" smtClean="0"/>
              <a:t>: </a:t>
            </a:r>
            <a:r>
              <a:rPr lang="it-IT" dirty="0" err="1" smtClean="0"/>
              <a:t>lexName</a:t>
            </a:r>
            <a:r>
              <a:rPr lang="it-IT" dirty="0" smtClean="0"/>
              <a:t>,</a:t>
            </a:r>
          </a:p>
          <a:p>
            <a:pPr lvl="1">
              <a:buNone/>
            </a:pPr>
            <a:r>
              <a:rPr lang="it-IT" dirty="0" err="1" smtClean="0"/>
              <a:t>IsIdenfier</a:t>
            </a:r>
            <a:r>
              <a:rPr lang="it-IT" dirty="0" smtClean="0"/>
              <a:t>: false,</a:t>
            </a:r>
          </a:p>
          <a:p>
            <a:pPr lvl="1">
              <a:buNone/>
            </a:pPr>
            <a:r>
              <a:rPr lang="it-IT" dirty="0" err="1" smtClean="0"/>
              <a:t>Type</a:t>
            </a:r>
            <a:r>
              <a:rPr lang="it-IT" dirty="0" smtClean="0"/>
              <a:t>: </a:t>
            </a:r>
            <a:r>
              <a:rPr lang="it-IT" dirty="0" err="1" smtClean="0"/>
              <a:t>type</a:t>
            </a:r>
            <a:endParaRPr lang="it-IT" dirty="0" smtClean="0"/>
          </a:p>
          <a:p>
            <a:pPr lvl="1">
              <a:buNone/>
            </a:pPr>
            <a:r>
              <a:rPr lang="it-IT" dirty="0" err="1" smtClean="0"/>
              <a:t>AbstractOID</a:t>
            </a:r>
            <a:r>
              <a:rPr lang="it-IT" dirty="0" smtClean="0"/>
              <a:t>: SK0(</a:t>
            </a:r>
            <a:r>
              <a:rPr lang="it-IT" dirty="0" err="1" smtClean="0"/>
              <a:t>absOID</a:t>
            </a:r>
            <a:r>
              <a:rPr lang="it-IT" dirty="0" smtClean="0"/>
              <a:t>)</a:t>
            </a:r>
          </a:p>
          <a:p>
            <a:pPr>
              <a:buNone/>
            </a:pPr>
            <a:r>
              <a:rPr lang="it-IT" dirty="0" smtClean="0"/>
              <a:t>) &lt;-</a:t>
            </a:r>
          </a:p>
          <a:p>
            <a:pPr>
              <a:buNone/>
            </a:pPr>
            <a:r>
              <a:rPr lang="it-IT" dirty="0" err="1" smtClean="0"/>
              <a:t>AbstractAttribute</a:t>
            </a:r>
            <a:r>
              <a:rPr lang="it-IT" dirty="0" smtClean="0"/>
              <a:t> ( OID: </a:t>
            </a:r>
            <a:r>
              <a:rPr lang="it-IT" dirty="0" err="1" smtClean="0"/>
              <a:t>oid</a:t>
            </a:r>
            <a:r>
              <a:rPr lang="it-IT" dirty="0" smtClean="0"/>
              <a:t>,</a:t>
            </a:r>
          </a:p>
          <a:p>
            <a:pPr lvl="1">
              <a:buNone/>
            </a:pPr>
            <a:r>
              <a:rPr lang="it-IT" dirty="0" err="1" smtClean="0"/>
              <a:t>AbstractOID</a:t>
            </a:r>
            <a:r>
              <a:rPr lang="it-IT" dirty="0" smtClean="0"/>
              <a:t>:</a:t>
            </a:r>
            <a:r>
              <a:rPr lang="it-IT" dirty="0" err="1" smtClean="0"/>
              <a:t>absOID</a:t>
            </a:r>
            <a:r>
              <a:rPr lang="it-IT" dirty="0" smtClean="0"/>
              <a:t>,</a:t>
            </a:r>
          </a:p>
          <a:p>
            <a:pPr lvl="1">
              <a:buNone/>
            </a:pPr>
            <a:r>
              <a:rPr lang="it-IT" dirty="0" err="1" smtClean="0"/>
              <a:t>abstractToOID</a:t>
            </a:r>
            <a:r>
              <a:rPr lang="it-IT" dirty="0" smtClean="0"/>
              <a:t>: </a:t>
            </a:r>
            <a:r>
              <a:rPr lang="it-IT" dirty="0" err="1" smtClean="0"/>
              <a:t>absToOID</a:t>
            </a:r>
            <a:r>
              <a:rPr lang="it-IT" dirty="0" smtClean="0"/>
              <a:t>),</a:t>
            </a:r>
          </a:p>
          <a:p>
            <a:pPr>
              <a:buNone/>
            </a:pPr>
            <a:r>
              <a:rPr lang="it-IT" dirty="0" err="1" smtClean="0"/>
              <a:t>Lexical</a:t>
            </a:r>
            <a:r>
              <a:rPr lang="it-IT" dirty="0" smtClean="0"/>
              <a:t> ( </a:t>
            </a:r>
          </a:p>
          <a:p>
            <a:pPr lvl="1">
              <a:buNone/>
            </a:pPr>
            <a:r>
              <a:rPr lang="it-IT" dirty="0" smtClean="0"/>
              <a:t>OID: </a:t>
            </a:r>
            <a:r>
              <a:rPr lang="it-IT" dirty="0" err="1" smtClean="0"/>
              <a:t>lexOID</a:t>
            </a:r>
            <a:r>
              <a:rPr lang="it-IT" dirty="0" smtClean="0"/>
              <a:t>,</a:t>
            </a:r>
          </a:p>
          <a:p>
            <a:pPr lvl="1">
              <a:buNone/>
            </a:pPr>
            <a:r>
              <a:rPr lang="it-IT" dirty="0" err="1" smtClean="0"/>
              <a:t>Name</a:t>
            </a:r>
            <a:r>
              <a:rPr lang="it-IT" dirty="0" smtClean="0"/>
              <a:t>: </a:t>
            </a:r>
            <a:r>
              <a:rPr lang="it-IT" dirty="0" err="1" smtClean="0"/>
              <a:t>lexName</a:t>
            </a:r>
            <a:r>
              <a:rPr lang="it-IT" dirty="0" smtClean="0"/>
              <a:t>,</a:t>
            </a:r>
          </a:p>
          <a:p>
            <a:pPr lvl="1">
              <a:buNone/>
            </a:pPr>
            <a:r>
              <a:rPr lang="it-IT" dirty="0" err="1" smtClean="0"/>
              <a:t>AbstractOid</a:t>
            </a:r>
            <a:r>
              <a:rPr lang="it-IT" dirty="0" smtClean="0"/>
              <a:t>: </a:t>
            </a:r>
            <a:r>
              <a:rPr lang="it-IT" dirty="0" err="1" smtClean="0"/>
              <a:t>absToOID</a:t>
            </a:r>
            <a:r>
              <a:rPr lang="it-IT" dirty="0" smtClean="0"/>
              <a:t>,</a:t>
            </a:r>
          </a:p>
          <a:p>
            <a:pPr lvl="1">
              <a:buNone/>
            </a:pPr>
            <a:r>
              <a:rPr lang="it-IT" dirty="0" err="1" smtClean="0"/>
              <a:t>IsIdentifier</a:t>
            </a:r>
            <a:r>
              <a:rPr lang="it-IT" dirty="0" smtClean="0"/>
              <a:t>: </a:t>
            </a:r>
            <a:r>
              <a:rPr lang="it-IT" dirty="0" err="1" smtClean="0"/>
              <a:t>true</a:t>
            </a:r>
            <a:r>
              <a:rPr lang="it-IT" dirty="0" smtClean="0"/>
              <a:t>,</a:t>
            </a:r>
          </a:p>
          <a:p>
            <a:pPr lvl="1">
              <a:buNone/>
            </a:pPr>
            <a:r>
              <a:rPr lang="it-IT" dirty="0" err="1" smtClean="0"/>
              <a:t>Type</a:t>
            </a:r>
            <a:r>
              <a:rPr lang="it-IT" dirty="0" smtClean="0"/>
              <a:t>: </a:t>
            </a:r>
            <a:r>
              <a:rPr lang="it-IT" dirty="0" err="1" smtClean="0"/>
              <a:t>type</a:t>
            </a:r>
            <a:r>
              <a:rPr lang="it-IT" dirty="0" smtClean="0"/>
              <a:t>)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Content</a:t>
            </a:r>
            <a:r>
              <a:rPr lang="it-IT" dirty="0" smtClean="0"/>
              <a:t> generation </a:t>
            </a: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5486400" y="2171688"/>
            <a:ext cx="1300178" cy="1588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er 7"/>
          <p:cNvSpPr/>
          <p:nvPr/>
        </p:nvSpPr>
        <p:spPr>
          <a:xfrm>
            <a:off x="5715008" y="1714488"/>
            <a:ext cx="914400" cy="914400"/>
          </a:xfrm>
          <a:prstGeom prst="mathMultiply">
            <a:avLst>
              <a:gd name="adj1" fmla="val 518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786578" y="4214818"/>
            <a:ext cx="785818" cy="1357322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it-IT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572000" y="4214818"/>
            <a:ext cx="1571636" cy="1357322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500694" y="4643446"/>
            <a:ext cx="500066" cy="7858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>
              <a:solidFill>
                <a:schemeClr val="accent4"/>
              </a:solidFill>
            </a:endParaRPr>
          </a:p>
        </p:txBody>
      </p:sp>
      <p:sp>
        <p:nvSpPr>
          <p:cNvPr id="13" name="Freccia in giù 12"/>
          <p:cNvSpPr/>
          <p:nvPr/>
        </p:nvSpPr>
        <p:spPr>
          <a:xfrm>
            <a:off x="6000760" y="3071810"/>
            <a:ext cx="484632" cy="97840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6929454" y="4643446"/>
            <a:ext cx="500066" cy="7858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>
              <a:solidFill>
                <a:schemeClr val="accent4"/>
              </a:solidFill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4572000" y="1714488"/>
            <a:ext cx="914400" cy="9144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2000" dirty="0" smtClean="0">
                <a:latin typeface="+mn-lt"/>
              </a:rPr>
              <a:t>EMP</a:t>
            </a:r>
          </a:p>
        </p:txBody>
      </p:sp>
      <p:sp>
        <p:nvSpPr>
          <p:cNvPr id="19" name="Rettangolo arrotondato 18"/>
          <p:cNvSpPr/>
          <p:nvPr/>
        </p:nvSpPr>
        <p:spPr>
          <a:xfrm>
            <a:off x="6786578" y="1714488"/>
            <a:ext cx="914400" cy="9144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2000" dirty="0" smtClean="0">
                <a:solidFill>
                  <a:schemeClr val="accent4"/>
                </a:solidFill>
                <a:latin typeface="+mn-lt"/>
              </a:rPr>
              <a:t>ENG</a:t>
            </a:r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32FA2-69F6-4C88-92C1-4F27E859CDC4}" type="slidenum">
              <a:rPr lang="it-IT" smtClean="0"/>
              <a:pPr/>
              <a:t>62</a:t>
            </a:fld>
            <a:endParaRPr lang="it-IT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4572000" y="2928934"/>
            <a:ext cx="4286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CREATE VIEW ENG2 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 ENG2_t  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as</a:t>
            </a:r>
            <a:endParaRPr lang="it-IT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it-IT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ENGOID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, EMPOID, 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school</a:t>
            </a:r>
            <a:endParaRPr lang="it-IT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FROM ENG;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5000628" y="4274114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accent4"/>
                </a:solidFill>
                <a:latin typeface="+mn-lt"/>
              </a:rPr>
              <a:t>EMP</a:t>
            </a:r>
            <a:endParaRPr lang="en-US" sz="2000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6858016" y="4274114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accent4"/>
                </a:solidFill>
                <a:latin typeface="+mn-lt"/>
              </a:rPr>
              <a:t>ENG</a:t>
            </a:r>
            <a:endParaRPr lang="en-US" sz="2000" dirty="0">
              <a:solidFill>
                <a:schemeClr val="accent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3" grpId="1" animBg="1"/>
      <p:bldP spid="16" grpId="0" animBg="1"/>
      <p:bldP spid="21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Three </a:t>
            </a:r>
            <a:r>
              <a:rPr lang="it-IT" dirty="0" err="1" smtClean="0"/>
              <a:t>steps</a:t>
            </a:r>
            <a:endParaRPr lang="it-IT" dirty="0" smtClean="0"/>
          </a:p>
          <a:p>
            <a:pPr lvl="1"/>
            <a:r>
              <a:rPr lang="it-IT" dirty="0" err="1" smtClean="0"/>
              <a:t>Generic</a:t>
            </a:r>
            <a:r>
              <a:rPr lang="it-IT" dirty="0" smtClean="0"/>
              <a:t> </a:t>
            </a:r>
            <a:r>
              <a:rPr lang="it-IT" dirty="0" err="1" smtClean="0"/>
              <a:t>abstract</a:t>
            </a:r>
            <a:r>
              <a:rPr lang="it-IT" dirty="0" smtClean="0"/>
              <a:t> </a:t>
            </a:r>
            <a:r>
              <a:rPr lang="it-IT" dirty="0" err="1" smtClean="0"/>
              <a:t>statements</a:t>
            </a:r>
            <a:endParaRPr lang="it-IT" dirty="0" smtClean="0"/>
          </a:p>
          <a:p>
            <a:pPr lvl="1"/>
            <a:r>
              <a:rPr lang="it-IT" dirty="0" err="1" smtClean="0"/>
              <a:t>Abstract</a:t>
            </a:r>
            <a:r>
              <a:rPr lang="it-IT" dirty="0" smtClean="0"/>
              <a:t> </a:t>
            </a:r>
            <a:r>
              <a:rPr lang="it-IT" dirty="0" err="1" smtClean="0"/>
              <a:t>SQL-views</a:t>
            </a:r>
            <a:endParaRPr lang="it-IT" dirty="0" smtClean="0"/>
          </a:p>
          <a:p>
            <a:pPr lvl="1"/>
            <a:r>
              <a:rPr lang="it-IT" dirty="0" smtClean="0"/>
              <a:t>System </a:t>
            </a:r>
            <a:r>
              <a:rPr lang="it-IT" dirty="0" err="1" smtClean="0"/>
              <a:t>specific</a:t>
            </a:r>
            <a:r>
              <a:rPr lang="it-IT" dirty="0" smtClean="0"/>
              <a:t> SQL </a:t>
            </a:r>
            <a:r>
              <a:rPr lang="it-IT" dirty="0" err="1" smtClean="0"/>
              <a:t>views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We</a:t>
            </a:r>
            <a:r>
              <a:rPr lang="it-IT" dirty="0" smtClean="0"/>
              <a:t> can </a:t>
            </a:r>
            <a:r>
              <a:rPr lang="it-IT" dirty="0" err="1" smtClean="0"/>
              <a:t>cope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SQL </a:t>
            </a:r>
            <a:r>
              <a:rPr lang="it-IT" dirty="0" err="1" smtClean="0"/>
              <a:t>versions</a:t>
            </a:r>
            <a:r>
              <a:rPr lang="it-IT" dirty="0" smtClean="0"/>
              <a:t> and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languages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databases</a:t>
            </a:r>
            <a:r>
              <a:rPr lang="it-IT" dirty="0" smtClean="0"/>
              <a:t> (XSD) – work in progress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32FA2-69F6-4C88-92C1-4F27E859CDC4}" type="slidenum">
              <a:rPr lang="it-IT" smtClean="0"/>
              <a:pPr/>
              <a:t>63</a:t>
            </a:fld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generic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instantiaded</a:t>
            </a:r>
            <a:r>
              <a:rPr lang="it-IT" dirty="0" smtClean="0"/>
              <a:t> </a:t>
            </a:r>
            <a:r>
              <a:rPr lang="it-IT" dirty="0" err="1" smtClean="0"/>
              <a:t>views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</a:t>
            </a:r>
            <a:r>
              <a:rPr lang="it-IT" dirty="0" err="1" smtClean="0"/>
              <a:t>view</a:t>
            </a:r>
            <a:r>
              <a:rPr lang="it-IT" dirty="0" smtClean="0"/>
              <a:t> </a:t>
            </a:r>
            <a:r>
              <a:rPr lang="it-IT" dirty="0" err="1" smtClean="0"/>
              <a:t>Example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 bwMode="auto">
          <a:xfrm>
            <a:off x="2928926" y="1643050"/>
            <a:ext cx="3714776" cy="37862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CREATE TYPE EMP2_t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as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 (</a:t>
            </a:r>
          </a:p>
          <a:p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varchar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(50));</a:t>
            </a:r>
          </a:p>
          <a:p>
            <a:endParaRPr lang="it-IT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CREATE TYPE ENG2_t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as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 (</a:t>
            </a:r>
          </a:p>
          <a:p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toEMP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 REF(EMP2_t),</a:t>
            </a:r>
          </a:p>
          <a:p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school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varchar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(50))</a:t>
            </a: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...;</a:t>
            </a:r>
          </a:p>
          <a:p>
            <a:endParaRPr lang="it-IT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CREATE VIEW EMP2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 EMP2_t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as</a:t>
            </a:r>
            <a:endParaRPr lang="it-IT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SELECT EMPOID,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endParaRPr lang="it-IT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FROM EMP;</a:t>
            </a:r>
          </a:p>
          <a:p>
            <a:endParaRPr lang="it-IT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CREATE VIEW ENG2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 ENG2_t 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as</a:t>
            </a:r>
            <a:endParaRPr lang="it-IT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SELECT ENGOID, EMPOID,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school</a:t>
            </a:r>
            <a:endParaRPr lang="it-IT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FROM ENG;</a:t>
            </a:r>
            <a:endParaRPr kumimoji="0" lang="it-I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32FA2-69F6-4C88-92C1-4F27E859CDC4}" type="slidenum">
              <a:rPr lang="it-IT" smtClean="0"/>
              <a:pPr/>
              <a:t>64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561B-7C95-4BC5-A44B-30D8994CCA96}" type="slidenum">
              <a:rPr lang="it-IT"/>
              <a:pPr/>
              <a:t>65</a:t>
            </a:fld>
            <a:endParaRPr lang="it-IT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Correctness</a:t>
            </a:r>
            <a:endParaRPr lang="it-IT" dirty="0"/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Usually</a:t>
            </a:r>
            <a:r>
              <a:rPr lang="it-IT" dirty="0"/>
              <a:t> </a:t>
            </a:r>
            <a:r>
              <a:rPr lang="it-IT" dirty="0" err="1"/>
              <a:t>modelled</a:t>
            </a:r>
            <a:r>
              <a:rPr lang="it-IT" dirty="0"/>
              <a:t> in </a:t>
            </a:r>
            <a:r>
              <a:rPr lang="it-IT" dirty="0" err="1"/>
              <a:t>terms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information </a:t>
            </a:r>
            <a:r>
              <a:rPr lang="it-IT" dirty="0" err="1"/>
              <a:t>capacity</a:t>
            </a:r>
            <a:r>
              <a:rPr lang="it-IT" dirty="0"/>
              <a:t> </a:t>
            </a:r>
            <a:r>
              <a:rPr lang="it-IT" dirty="0" err="1"/>
              <a:t>equivalence</a:t>
            </a:r>
            <a:r>
              <a:rPr lang="it-IT" dirty="0"/>
              <a:t>/</a:t>
            </a:r>
            <a:r>
              <a:rPr lang="it-IT" dirty="0" err="1"/>
              <a:t>dominance</a:t>
            </a:r>
            <a:r>
              <a:rPr lang="it-IT" dirty="0"/>
              <a:t> (</a:t>
            </a:r>
            <a:r>
              <a:rPr lang="it-IT" dirty="0" err="1"/>
              <a:t>Hull</a:t>
            </a:r>
            <a:r>
              <a:rPr lang="it-IT" dirty="0"/>
              <a:t> 1986, Miller 1993, 1994)</a:t>
            </a:r>
          </a:p>
          <a:p>
            <a:r>
              <a:rPr lang="it-IT" dirty="0" err="1"/>
              <a:t>Mainly</a:t>
            </a:r>
            <a:r>
              <a:rPr lang="it-IT" dirty="0"/>
              <a:t> negative </a:t>
            </a:r>
            <a:r>
              <a:rPr lang="it-IT" dirty="0" err="1"/>
              <a:t>results</a:t>
            </a:r>
            <a:r>
              <a:rPr lang="it-IT" dirty="0"/>
              <a:t> in </a:t>
            </a:r>
            <a:r>
              <a:rPr lang="it-IT" dirty="0" err="1"/>
              <a:t>practical</a:t>
            </a:r>
            <a:r>
              <a:rPr lang="it-IT" dirty="0"/>
              <a:t> </a:t>
            </a:r>
            <a:r>
              <a:rPr lang="it-IT" dirty="0" err="1"/>
              <a:t>settings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are </a:t>
            </a:r>
            <a:r>
              <a:rPr lang="it-IT" dirty="0" err="1"/>
              <a:t>non-trivial</a:t>
            </a:r>
            <a:endParaRPr lang="it-IT" dirty="0"/>
          </a:p>
          <a:p>
            <a:r>
              <a:rPr lang="it-IT" dirty="0" err="1"/>
              <a:t>Probably</a:t>
            </a:r>
            <a:r>
              <a:rPr lang="it-IT" dirty="0"/>
              <a:t> </a:t>
            </a:r>
            <a:r>
              <a:rPr lang="it-IT" dirty="0" err="1"/>
              <a:t>hopeless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correctness</a:t>
            </a:r>
            <a:r>
              <a:rPr lang="it-IT" dirty="0"/>
              <a:t> in </a:t>
            </a:r>
            <a:r>
              <a:rPr lang="it-IT" dirty="0" err="1"/>
              <a:t>general</a:t>
            </a:r>
            <a:endParaRPr lang="it-IT" dirty="0"/>
          </a:p>
          <a:p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follow</a:t>
            </a:r>
            <a:r>
              <a:rPr lang="it-IT" dirty="0"/>
              <a:t> </a:t>
            </a:r>
            <a:r>
              <a:rPr lang="it-IT" dirty="0" err="1"/>
              <a:t>an</a:t>
            </a:r>
            <a:r>
              <a:rPr lang="it-IT" dirty="0"/>
              <a:t> "</a:t>
            </a:r>
            <a:r>
              <a:rPr lang="it-IT" dirty="0" err="1"/>
              <a:t>axiomatic</a:t>
            </a:r>
            <a:r>
              <a:rPr lang="it-IT" dirty="0"/>
              <a:t>" </a:t>
            </a:r>
            <a:r>
              <a:rPr lang="it-IT" dirty="0" err="1"/>
              <a:t>approach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verify</a:t>
            </a:r>
            <a:r>
              <a:rPr lang="it-IT" dirty="0"/>
              <a:t> the </a:t>
            </a:r>
            <a:r>
              <a:rPr lang="it-IT" dirty="0" err="1"/>
              <a:t>correctness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basic</a:t>
            </a:r>
            <a:r>
              <a:rPr lang="it-IT" dirty="0"/>
              <a:t> </a:t>
            </a:r>
            <a:r>
              <a:rPr lang="it-IT" dirty="0" err="1"/>
              <a:t>translations</a:t>
            </a:r>
            <a:r>
              <a:rPr lang="it-IT" dirty="0"/>
              <a:t>, and </a:t>
            </a:r>
            <a:r>
              <a:rPr lang="it-IT" dirty="0" err="1"/>
              <a:t>then</a:t>
            </a:r>
            <a:r>
              <a:rPr lang="it-IT" dirty="0"/>
              <a:t> </a:t>
            </a:r>
            <a:r>
              <a:rPr lang="it-IT" dirty="0" err="1"/>
              <a:t>infer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complex</a:t>
            </a:r>
            <a:r>
              <a:rPr lang="it-IT" dirty="0"/>
              <a:t> </a:t>
            </a:r>
            <a:r>
              <a:rPr lang="it-IT" dirty="0" err="1"/>
              <a:t>ones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080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D0D1-ED88-4C4A-8025-66E2A711EF58}" type="slidenum">
              <a:rPr lang="it-IT"/>
              <a:pPr/>
              <a:t>66</a:t>
            </a:fld>
            <a:endParaRPr lang="it-IT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“Database Equivalence”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Studied </a:t>
            </a:r>
            <a:r>
              <a:rPr lang="en-US" sz="1800"/>
              <a:t>for </a:t>
            </a:r>
            <a:r>
              <a:rPr lang="en-US" sz="1800" smtClean="0"/>
              <a:t>40 </a:t>
            </a:r>
            <a:r>
              <a:rPr lang="en-US" sz="1800" dirty="0"/>
              <a:t>years!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Some representative papers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McGee: A Contribution to the Study of Data Equivalence. IFIP Working Conference Data Base Management 1974</a:t>
            </a:r>
          </a:p>
          <a:p>
            <a:pPr lvl="1">
              <a:lnSpc>
                <a:spcPct val="80000"/>
              </a:lnSpc>
            </a:pPr>
            <a:r>
              <a:rPr lang="en-US" sz="1400" dirty="0" err="1"/>
              <a:t>Borkin</a:t>
            </a:r>
            <a:r>
              <a:rPr lang="en-US" sz="1400" dirty="0"/>
              <a:t>: Data Model Equivalence. VLDB 1978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Biller: On the equivalence of data base schemas - a semantic approach to data translation. Inf. Syst. (1979) </a:t>
            </a:r>
          </a:p>
          <a:p>
            <a:pPr lvl="1">
              <a:lnSpc>
                <a:spcPct val="80000"/>
              </a:lnSpc>
            </a:pPr>
            <a:r>
              <a:rPr lang="en-US" sz="1400" dirty="0" err="1"/>
              <a:t>Atzeni</a:t>
            </a:r>
            <a:r>
              <a:rPr lang="en-US" sz="1400" dirty="0"/>
              <a:t>, </a:t>
            </a:r>
            <a:r>
              <a:rPr lang="en-US" sz="1400" dirty="0" err="1"/>
              <a:t>Ausiello</a:t>
            </a:r>
            <a:r>
              <a:rPr lang="en-US" sz="1400" dirty="0"/>
              <a:t>, </a:t>
            </a:r>
            <a:r>
              <a:rPr lang="en-US" sz="1400" dirty="0" err="1"/>
              <a:t>Batini</a:t>
            </a:r>
            <a:r>
              <a:rPr lang="en-US" sz="1400" dirty="0"/>
              <a:t>, </a:t>
            </a:r>
            <a:r>
              <a:rPr lang="en-US" sz="1400" dirty="0" err="1"/>
              <a:t>Moscarini</a:t>
            </a:r>
            <a:r>
              <a:rPr lang="en-US" sz="1400" dirty="0"/>
              <a:t>: Inclusion and Equivalence between Relational Database Schemata. </a:t>
            </a:r>
            <a:r>
              <a:rPr lang="en-US" sz="1400" dirty="0" err="1"/>
              <a:t>Theor</a:t>
            </a:r>
            <a:r>
              <a:rPr lang="en-US" sz="1400" dirty="0"/>
              <a:t>. </a:t>
            </a:r>
            <a:r>
              <a:rPr lang="en-US" sz="1400" dirty="0" err="1"/>
              <a:t>Comput</a:t>
            </a:r>
            <a:r>
              <a:rPr lang="en-US" sz="1400" dirty="0"/>
              <a:t>. Sci. (1982)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Lien: On the Equivalence of Database Models. J. ACM (1982)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Hull: Relative Information Capacity of Simple Relational Database Schemata. SIAM J. </a:t>
            </a:r>
            <a:r>
              <a:rPr lang="en-US" sz="1400" dirty="0" err="1"/>
              <a:t>Comput</a:t>
            </a:r>
            <a:r>
              <a:rPr lang="en-US" sz="1400" dirty="0"/>
              <a:t>. (1986)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Miller, Ioannidis, </a:t>
            </a:r>
            <a:r>
              <a:rPr lang="en-US" sz="1400" dirty="0" err="1"/>
              <a:t>Ramakrishnan</a:t>
            </a:r>
            <a:r>
              <a:rPr lang="en-US" sz="1400" dirty="0"/>
              <a:t>: The Use of Information Capacity in Schema Integration and Translation. VLDB 1993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Miller, Ioannidis, </a:t>
            </a:r>
            <a:r>
              <a:rPr lang="en-US" sz="1400" dirty="0" err="1"/>
              <a:t>Ramakrishnan</a:t>
            </a:r>
            <a:r>
              <a:rPr lang="en-US" sz="1400" dirty="0"/>
              <a:t>: Schema equivalence in heterogeneous systems: bridging theory and practice. Inf. Syst. (1994)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115665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8697-1161-4311-9BBB-4D2DECFE29B8}" type="slidenum">
              <a:rPr lang="it-IT"/>
              <a:pPr/>
              <a:t>67</a:t>
            </a:fld>
            <a:endParaRPr lang="it-IT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Relative information capacity  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notion used to compare database schemas</a:t>
            </a:r>
          </a:p>
          <a:p>
            <a:pPr lvl="1"/>
            <a:r>
              <a:rPr lang="en-US"/>
              <a:t>The </a:t>
            </a:r>
            <a:r>
              <a:rPr lang="en-US" b="1">
                <a:solidFill>
                  <a:schemeClr val="accent2"/>
                </a:solidFill>
              </a:rPr>
              <a:t>information capacity</a:t>
            </a:r>
            <a:r>
              <a:rPr lang="en-US"/>
              <a:t> of a schema is the ability of the schema to hold information</a:t>
            </a:r>
          </a:p>
          <a:p>
            <a:r>
              <a:rPr lang="en-US"/>
              <a:t>The information capacity of two schemas can be</a:t>
            </a:r>
          </a:p>
          <a:p>
            <a:pPr lvl="1"/>
            <a:r>
              <a:rPr lang="en-US"/>
              <a:t>“the same” (</a:t>
            </a:r>
            <a:r>
              <a:rPr lang="en-US" b="1">
                <a:solidFill>
                  <a:schemeClr val="accent2"/>
                </a:solidFill>
              </a:rPr>
              <a:t>information capacity</a:t>
            </a:r>
            <a:r>
              <a:rPr lang="en-US" b="1"/>
              <a:t> </a:t>
            </a:r>
            <a:r>
              <a:rPr lang="en-US" b="1">
                <a:solidFill>
                  <a:schemeClr val="accent2"/>
                </a:solidFill>
              </a:rPr>
              <a:t>equivalence</a:t>
            </a:r>
            <a:r>
              <a:rPr lang="en-US"/>
              <a:t>)</a:t>
            </a:r>
          </a:p>
          <a:p>
            <a:pPr lvl="1"/>
            <a:r>
              <a:rPr lang="en-US"/>
              <a:t>comparable (</a:t>
            </a:r>
            <a:r>
              <a:rPr lang="en-US" b="1">
                <a:solidFill>
                  <a:schemeClr val="accent2"/>
                </a:solidFill>
              </a:rPr>
              <a:t>information capacity</a:t>
            </a:r>
            <a:r>
              <a:rPr lang="en-US" b="1"/>
              <a:t> </a:t>
            </a:r>
            <a:r>
              <a:rPr lang="en-US" b="1">
                <a:solidFill>
                  <a:schemeClr val="accent2"/>
                </a:solidFill>
              </a:rPr>
              <a:t>dominance</a:t>
            </a:r>
            <a:r>
              <a:rPr lang="en-US"/>
              <a:t>)</a:t>
            </a:r>
          </a:p>
          <a:p>
            <a:pPr lvl="1"/>
            <a:r>
              <a:rPr lang="en-US"/>
              <a:t>incomparable</a:t>
            </a:r>
          </a:p>
          <a:p>
            <a:r>
              <a:rPr lang="en-US"/>
              <a:t>The approach is based on mappings between allowed database instances</a:t>
            </a:r>
          </a:p>
        </p:txBody>
      </p:sp>
    </p:spTree>
    <p:extLst>
      <p:ext uri="{BB962C8B-B14F-4D97-AF65-F5344CB8AC3E}">
        <p14:creationId xmlns:p14="http://schemas.microsoft.com/office/powerpoint/2010/main" val="22378252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E5C2-B8EB-430E-B8AF-8FB959E947E9}" type="slidenum">
              <a:rPr lang="it-IT"/>
              <a:pPr/>
              <a:t>68</a:t>
            </a:fld>
            <a:endParaRPr lang="it-IT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Dominance and equivalence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Schemas S1, S2</a:t>
            </a:r>
          </a:p>
          <a:p>
            <a:r>
              <a:rPr lang="en-US"/>
              <a:t>S2 </a:t>
            </a:r>
            <a:r>
              <a:rPr lang="en-US" b="1">
                <a:solidFill>
                  <a:schemeClr val="accent2"/>
                </a:solidFill>
              </a:rPr>
              <a:t>dominates</a:t>
            </a:r>
            <a:r>
              <a:rPr lang="en-US"/>
              <a:t> S1</a:t>
            </a:r>
          </a:p>
          <a:p>
            <a:pPr lvl="1"/>
            <a:r>
              <a:rPr lang="en-US"/>
              <a:t>Whatever can be represented by S1 can also be represented by S2</a:t>
            </a:r>
          </a:p>
          <a:p>
            <a:r>
              <a:rPr lang="en-US"/>
              <a:t>S1 and S2 are </a:t>
            </a:r>
            <a:r>
              <a:rPr lang="en-US" b="1">
                <a:solidFill>
                  <a:schemeClr val="accent2"/>
                </a:solidFill>
              </a:rPr>
              <a:t>equivalent</a:t>
            </a:r>
            <a:r>
              <a:rPr lang="en-US"/>
              <a:t> </a:t>
            </a:r>
          </a:p>
          <a:p>
            <a:pPr lvl="1"/>
            <a:r>
              <a:rPr lang="en-US"/>
              <a:t>S1 dominates S2 and S2 dominates S1</a:t>
            </a:r>
          </a:p>
          <a:p>
            <a:pPr lvl="1"/>
            <a:r>
              <a:rPr lang="en-US"/>
              <a:t>Whatever can be represented by S1 can be represented by S2 and viceversa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38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200C-853B-4C1A-B4D9-87E0D8CE7A45}" type="slidenum">
              <a:rPr lang="it-IT"/>
              <a:pPr/>
              <a:t>69</a:t>
            </a:fld>
            <a:endParaRPr lang="it-IT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capacity dominance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Schemas S1, S2</a:t>
            </a:r>
          </a:p>
          <a:p>
            <a:r>
              <a:rPr lang="en-US"/>
              <a:t>The basic idea</a:t>
            </a:r>
          </a:p>
          <a:p>
            <a:pPr lvl="1"/>
            <a:r>
              <a:rPr lang="en-US"/>
              <a:t>Whatever can be represented by S1 can also be represented by S2</a:t>
            </a:r>
          </a:p>
          <a:p>
            <a:r>
              <a:rPr lang="en-US"/>
              <a:t>More in detail:</a:t>
            </a:r>
          </a:p>
          <a:p>
            <a:pPr lvl="1"/>
            <a:r>
              <a:rPr lang="en-US"/>
              <a:t>For every instance i1 of S1, there is an instance i2 of S2, </a:t>
            </a:r>
            <a:r>
              <a:rPr lang="en-US" b="1">
                <a:solidFill>
                  <a:schemeClr val="accent2"/>
                </a:solidFill>
              </a:rPr>
              <a:t>with the same information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446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21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B0E3-AEBF-4BBC-88E5-CA58A9532274}" type="slidenum">
              <a:rPr lang="it-IT"/>
              <a:pPr/>
              <a:t>7</a:t>
            </a:fld>
            <a:endParaRPr lang="it-IT"/>
          </a:p>
        </p:txBody>
      </p:sp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different </a:t>
            </a:r>
            <a:r>
              <a:rPr lang="en-US" dirty="0" smtClean="0"/>
              <a:t>models (plus variants …)</a:t>
            </a:r>
            <a:endParaRPr lang="en-US" dirty="0"/>
          </a:p>
        </p:txBody>
      </p:sp>
      <p:sp>
        <p:nvSpPr>
          <p:cNvPr id="798723" name="Oval 3"/>
          <p:cNvSpPr>
            <a:spLocks noChangeArrowheads="1"/>
          </p:cNvSpPr>
          <p:nvPr/>
        </p:nvSpPr>
        <p:spPr bwMode="auto">
          <a:xfrm>
            <a:off x="1142976" y="2214554"/>
            <a:ext cx="1785950" cy="483015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dirty="0" smtClean="0">
                <a:latin typeface="Arial" charset="0"/>
              </a:rPr>
              <a:t>OR   </a:t>
            </a:r>
            <a:endParaRPr lang="en-GB" dirty="0">
              <a:latin typeface="Arial" charset="0"/>
            </a:endParaRPr>
          </a:p>
        </p:txBody>
      </p:sp>
      <p:sp>
        <p:nvSpPr>
          <p:cNvPr id="798728" name="Oval 8"/>
          <p:cNvSpPr>
            <a:spLocks noChangeAspect="1" noChangeArrowheads="1"/>
          </p:cNvSpPr>
          <p:nvPr/>
        </p:nvSpPr>
        <p:spPr bwMode="auto">
          <a:xfrm>
            <a:off x="3643306" y="3429000"/>
            <a:ext cx="1928826" cy="483015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 dirty="0" smtClean="0">
                <a:latin typeface="Arial" charset="0"/>
              </a:rPr>
              <a:t>Relational</a:t>
            </a:r>
            <a:endParaRPr lang="en-GB" dirty="0">
              <a:latin typeface="Arial" charset="0"/>
            </a:endParaRPr>
          </a:p>
        </p:txBody>
      </p:sp>
      <p:sp>
        <p:nvSpPr>
          <p:cNvPr id="798730" name="Oval 10"/>
          <p:cNvSpPr>
            <a:spLocks noChangeArrowheads="1"/>
          </p:cNvSpPr>
          <p:nvPr/>
        </p:nvSpPr>
        <p:spPr bwMode="auto">
          <a:xfrm>
            <a:off x="3143240" y="1500174"/>
            <a:ext cx="1858962" cy="483015"/>
          </a:xfrm>
          <a:prstGeom prst="ellipse">
            <a:avLst/>
          </a:prstGeom>
          <a:solidFill>
            <a:srgbClr val="6699FF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dirty="0" smtClean="0">
                <a:latin typeface="Arial" charset="0"/>
              </a:rPr>
              <a:t>OO</a:t>
            </a:r>
            <a:endParaRPr lang="en-GB" dirty="0">
              <a:latin typeface="Arial" charset="0"/>
            </a:endParaRPr>
          </a:p>
        </p:txBody>
      </p:sp>
      <p:sp>
        <p:nvSpPr>
          <p:cNvPr id="798747" name="Text Box 27"/>
          <p:cNvSpPr txBox="1">
            <a:spLocks noChangeArrowheads="1"/>
          </p:cNvSpPr>
          <p:nvPr/>
        </p:nvSpPr>
        <p:spPr bwMode="auto">
          <a:xfrm>
            <a:off x="2051050" y="5661025"/>
            <a:ext cx="576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/>
              <a:t>…</a:t>
            </a:r>
          </a:p>
        </p:txBody>
      </p:sp>
      <p:sp>
        <p:nvSpPr>
          <p:cNvPr id="798748" name="Oval 28"/>
          <p:cNvSpPr>
            <a:spLocks noChangeArrowheads="1"/>
          </p:cNvSpPr>
          <p:nvPr/>
        </p:nvSpPr>
        <p:spPr bwMode="auto">
          <a:xfrm>
            <a:off x="5143504" y="1928802"/>
            <a:ext cx="1439862" cy="483015"/>
          </a:xfrm>
          <a:prstGeom prst="ellipse">
            <a:avLst/>
          </a:prstGeom>
          <a:solidFill>
            <a:srgbClr val="FFB9B9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 dirty="0" smtClean="0">
                <a:latin typeface="Arial" charset="0"/>
              </a:rPr>
              <a:t>ER </a:t>
            </a:r>
            <a:endParaRPr lang="en-GB" dirty="0">
              <a:latin typeface="Arial" charset="0"/>
            </a:endParaRPr>
          </a:p>
        </p:txBody>
      </p:sp>
      <p:sp>
        <p:nvSpPr>
          <p:cNvPr id="798751" name="Oval 31"/>
          <p:cNvSpPr>
            <a:spLocks noChangeArrowheads="1"/>
          </p:cNvSpPr>
          <p:nvPr/>
        </p:nvSpPr>
        <p:spPr bwMode="auto">
          <a:xfrm>
            <a:off x="6786578" y="3071810"/>
            <a:ext cx="1512887" cy="483015"/>
          </a:xfrm>
          <a:prstGeom prst="ellipse">
            <a:avLst/>
          </a:prstGeom>
          <a:solidFill>
            <a:srgbClr val="CCFF33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>
                <a:latin typeface="Arial" charset="0"/>
              </a:rPr>
              <a:t>XSD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1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8E57-03D1-4FB7-BE87-4EA2C4686F26}" type="slidenum">
              <a:rPr lang="it-IT"/>
              <a:pPr/>
              <a:t>70</a:t>
            </a:fld>
            <a:endParaRPr lang="it-IT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 information capacity</a:t>
            </a:r>
          </a:p>
        </p:txBody>
      </p:sp>
      <p:sp>
        <p:nvSpPr>
          <p:cNvPr id="253956" name="Oval 4"/>
          <p:cNvSpPr>
            <a:spLocks noChangeArrowheads="1"/>
          </p:cNvSpPr>
          <p:nvPr/>
        </p:nvSpPr>
        <p:spPr bwMode="auto">
          <a:xfrm>
            <a:off x="1547813" y="3357563"/>
            <a:ext cx="1800225" cy="2376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3958" name="Text Box 6"/>
          <p:cNvSpPr txBox="1">
            <a:spLocks noChangeArrowheads="1"/>
          </p:cNvSpPr>
          <p:nvPr/>
        </p:nvSpPr>
        <p:spPr bwMode="auto">
          <a:xfrm>
            <a:off x="1166813" y="2276475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I(S1)</a:t>
            </a:r>
          </a:p>
        </p:txBody>
      </p:sp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7256463" y="2276475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I(S2)</a:t>
            </a:r>
          </a:p>
        </p:txBody>
      </p:sp>
      <p:sp>
        <p:nvSpPr>
          <p:cNvPr id="253960" name="Oval 8"/>
          <p:cNvSpPr>
            <a:spLocks noChangeArrowheads="1"/>
          </p:cNvSpPr>
          <p:nvPr/>
        </p:nvSpPr>
        <p:spPr bwMode="auto">
          <a:xfrm>
            <a:off x="5867400" y="3357563"/>
            <a:ext cx="1800225" cy="2376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3961" name="Oval 9"/>
          <p:cNvSpPr>
            <a:spLocks noChangeArrowheads="1"/>
          </p:cNvSpPr>
          <p:nvPr/>
        </p:nvSpPr>
        <p:spPr bwMode="auto">
          <a:xfrm>
            <a:off x="2268538" y="4149725"/>
            <a:ext cx="71437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3962" name="Oval 10"/>
          <p:cNvSpPr>
            <a:spLocks noChangeArrowheads="1"/>
          </p:cNvSpPr>
          <p:nvPr/>
        </p:nvSpPr>
        <p:spPr bwMode="auto">
          <a:xfrm>
            <a:off x="6661150" y="4197350"/>
            <a:ext cx="71438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3963" name="Freeform 11"/>
          <p:cNvSpPr>
            <a:spLocks/>
          </p:cNvSpPr>
          <p:nvPr/>
        </p:nvSpPr>
        <p:spPr bwMode="auto">
          <a:xfrm>
            <a:off x="2268538" y="3284538"/>
            <a:ext cx="4391025" cy="936625"/>
          </a:xfrm>
          <a:custGeom>
            <a:avLst/>
            <a:gdLst>
              <a:gd name="T0" fmla="*/ 0 w 2766"/>
              <a:gd name="T1" fmla="*/ 590 h 590"/>
              <a:gd name="T2" fmla="*/ 1451 w 2766"/>
              <a:gd name="T3" fmla="*/ 0 h 590"/>
              <a:gd name="T4" fmla="*/ 2766 w 2766"/>
              <a:gd name="T5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6" h="590">
                <a:moveTo>
                  <a:pt x="0" y="590"/>
                </a:moveTo>
                <a:cubicBezTo>
                  <a:pt x="495" y="295"/>
                  <a:pt x="990" y="0"/>
                  <a:pt x="1451" y="0"/>
                </a:cubicBezTo>
                <a:cubicBezTo>
                  <a:pt x="1912" y="0"/>
                  <a:pt x="2547" y="492"/>
                  <a:pt x="2766" y="5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3964" name="Freeform 12"/>
          <p:cNvSpPr>
            <a:spLocks/>
          </p:cNvSpPr>
          <p:nvPr/>
        </p:nvSpPr>
        <p:spPr bwMode="auto">
          <a:xfrm>
            <a:off x="2268538" y="3716338"/>
            <a:ext cx="4535487" cy="1225550"/>
          </a:xfrm>
          <a:custGeom>
            <a:avLst/>
            <a:gdLst>
              <a:gd name="T0" fmla="*/ 0 w 2766"/>
              <a:gd name="T1" fmla="*/ 590 h 590"/>
              <a:gd name="T2" fmla="*/ 1451 w 2766"/>
              <a:gd name="T3" fmla="*/ 0 h 590"/>
              <a:gd name="T4" fmla="*/ 2766 w 2766"/>
              <a:gd name="T5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6" h="590">
                <a:moveTo>
                  <a:pt x="0" y="590"/>
                </a:moveTo>
                <a:cubicBezTo>
                  <a:pt x="495" y="295"/>
                  <a:pt x="990" y="0"/>
                  <a:pt x="1451" y="0"/>
                </a:cubicBezTo>
                <a:cubicBezTo>
                  <a:pt x="1912" y="0"/>
                  <a:pt x="2547" y="492"/>
                  <a:pt x="2766" y="5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3965" name="Oval 13"/>
          <p:cNvSpPr>
            <a:spLocks noChangeArrowheads="1"/>
          </p:cNvSpPr>
          <p:nvPr/>
        </p:nvSpPr>
        <p:spPr bwMode="auto">
          <a:xfrm>
            <a:off x="6781800" y="4910138"/>
            <a:ext cx="71438" cy="7143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3966" name="Oval 14"/>
          <p:cNvSpPr>
            <a:spLocks noChangeArrowheads="1"/>
          </p:cNvSpPr>
          <p:nvPr/>
        </p:nvSpPr>
        <p:spPr bwMode="auto">
          <a:xfrm>
            <a:off x="2195513" y="4941888"/>
            <a:ext cx="71437" cy="7143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3969" name="Oval 17"/>
          <p:cNvSpPr>
            <a:spLocks noChangeArrowheads="1"/>
          </p:cNvSpPr>
          <p:nvPr/>
        </p:nvSpPr>
        <p:spPr bwMode="auto">
          <a:xfrm>
            <a:off x="6443663" y="5229225"/>
            <a:ext cx="71437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44252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2F74-E2C8-4215-993A-B6A1A4540E56}" type="slidenum">
              <a:rPr lang="it-IT"/>
              <a:pPr/>
              <a:t>71</a:t>
            </a:fld>
            <a:endParaRPr lang="it-IT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“With the same information”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When do two database instances i1 and i2 have the same information?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Represent the same facts of the real world – a “</a:t>
            </a:r>
            <a:r>
              <a:rPr lang="en-US" sz="1800" b="1" dirty="0">
                <a:solidFill>
                  <a:schemeClr val="accent2"/>
                </a:solidFill>
              </a:rPr>
              <a:t>semantic</a:t>
            </a:r>
            <a:r>
              <a:rPr lang="en-US" sz="1800" dirty="0"/>
              <a:t>” notion (</a:t>
            </a:r>
            <a:r>
              <a:rPr lang="en-US" sz="1800" dirty="0" err="1"/>
              <a:t>Borkin</a:t>
            </a:r>
            <a:r>
              <a:rPr lang="en-US" sz="1800" dirty="0"/>
              <a:t> 1978, Biller 1979)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but: how do you describe this semantics?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Provide, </a:t>
            </a:r>
            <a:r>
              <a:rPr lang="en-US" sz="1800" b="1" dirty="0">
                <a:solidFill>
                  <a:schemeClr val="accent2"/>
                </a:solidFill>
              </a:rPr>
              <a:t>via queries</a:t>
            </a:r>
            <a:r>
              <a:rPr lang="en-US" sz="1800" dirty="0"/>
              <a:t>, the same data 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For every query q1 on i1 there is a query q2 on i2 that gives the same result 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this works if there are q and q' that convert instances from a schema to the other </a:t>
            </a:r>
          </a:p>
          <a:p>
            <a:pPr lvl="4">
              <a:lnSpc>
                <a:spcPct val="90000"/>
              </a:lnSpc>
            </a:pPr>
            <a:r>
              <a:rPr lang="en-US" sz="1800" dirty="0"/>
              <a:t>i2 = q(i1) and i1 = q'(i2)</a:t>
            </a:r>
          </a:p>
          <a:p>
            <a:pPr lvl="4">
              <a:lnSpc>
                <a:spcPct val="90000"/>
              </a:lnSpc>
            </a:pPr>
            <a:r>
              <a:rPr lang="en-US" sz="1800" dirty="0"/>
              <a:t>q and q’ are inverse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This depends on the query language used to express q and q’ </a:t>
            </a:r>
            <a:r>
              <a:rPr lang="en-US" sz="1800" dirty="0" smtClean="0"/>
              <a:t>(</a:t>
            </a:r>
            <a:r>
              <a:rPr lang="en-US" sz="1800" dirty="0" err="1" smtClean="0"/>
              <a:t>Codd</a:t>
            </a:r>
            <a:r>
              <a:rPr lang="en-US" sz="1800" dirty="0" smtClean="0"/>
              <a:t> 1971, </a:t>
            </a:r>
            <a:r>
              <a:rPr lang="en-US" sz="1800" dirty="0" err="1" smtClean="0"/>
              <a:t>Atzeni</a:t>
            </a:r>
            <a:r>
              <a:rPr lang="en-US" sz="1800" dirty="0" smtClean="0"/>
              <a:t> </a:t>
            </a:r>
            <a:r>
              <a:rPr lang="en-US" sz="1800" dirty="0"/>
              <a:t>et al </a:t>
            </a:r>
            <a:r>
              <a:rPr lang="en-US" sz="1800" dirty="0" smtClean="0"/>
              <a:t>1982, Hull 1986)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356295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2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F5F7-7751-41B6-B5E3-969CB395A465}" type="slidenum">
              <a:rPr lang="it-IT"/>
              <a:pPr/>
              <a:t>72</a:t>
            </a:fld>
            <a:endParaRPr lang="it-IT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dominance</a:t>
            </a:r>
          </a:p>
        </p:txBody>
      </p:sp>
      <p:sp>
        <p:nvSpPr>
          <p:cNvPr id="256004" name="Oval 4"/>
          <p:cNvSpPr>
            <a:spLocks noChangeArrowheads="1"/>
          </p:cNvSpPr>
          <p:nvPr/>
        </p:nvSpPr>
        <p:spPr bwMode="auto">
          <a:xfrm>
            <a:off x="1547813" y="3860800"/>
            <a:ext cx="1800225" cy="2376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005" name="Oval 5"/>
          <p:cNvSpPr>
            <a:spLocks noChangeArrowheads="1"/>
          </p:cNvSpPr>
          <p:nvPr/>
        </p:nvSpPr>
        <p:spPr bwMode="auto">
          <a:xfrm>
            <a:off x="5867400" y="3860800"/>
            <a:ext cx="1800225" cy="2376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1692275" y="4579938"/>
            <a:ext cx="503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i1</a:t>
            </a:r>
          </a:p>
        </p:txBody>
      </p:sp>
      <p:sp>
        <p:nvSpPr>
          <p:cNvPr id="256007" name="Oval 7"/>
          <p:cNvSpPr>
            <a:spLocks noChangeArrowheads="1"/>
          </p:cNvSpPr>
          <p:nvPr/>
        </p:nvSpPr>
        <p:spPr bwMode="auto">
          <a:xfrm>
            <a:off x="2124075" y="4868863"/>
            <a:ext cx="73025" cy="7143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008" name="Text Box 8"/>
          <p:cNvSpPr txBox="1">
            <a:spLocks noChangeArrowheads="1"/>
          </p:cNvSpPr>
          <p:nvPr/>
        </p:nvSpPr>
        <p:spPr bwMode="auto">
          <a:xfrm>
            <a:off x="6445250" y="5011738"/>
            <a:ext cx="503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i2</a:t>
            </a:r>
          </a:p>
        </p:txBody>
      </p:sp>
      <p:sp>
        <p:nvSpPr>
          <p:cNvPr id="256009" name="Oval 9"/>
          <p:cNvSpPr>
            <a:spLocks noChangeArrowheads="1"/>
          </p:cNvSpPr>
          <p:nvPr/>
        </p:nvSpPr>
        <p:spPr bwMode="auto">
          <a:xfrm>
            <a:off x="6515100" y="4940300"/>
            <a:ext cx="73025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012" name="Text Box 12"/>
          <p:cNvSpPr txBox="1">
            <a:spLocks noChangeArrowheads="1"/>
          </p:cNvSpPr>
          <p:nvPr/>
        </p:nvSpPr>
        <p:spPr bwMode="auto">
          <a:xfrm>
            <a:off x="2124075" y="3068638"/>
            <a:ext cx="503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q1</a:t>
            </a:r>
          </a:p>
        </p:txBody>
      </p:sp>
      <p:sp>
        <p:nvSpPr>
          <p:cNvPr id="256013" name="Line 13"/>
          <p:cNvSpPr>
            <a:spLocks noChangeShapeType="1"/>
          </p:cNvSpPr>
          <p:nvPr/>
        </p:nvSpPr>
        <p:spPr bwMode="auto">
          <a:xfrm flipH="1">
            <a:off x="2627313" y="3140075"/>
            <a:ext cx="73025" cy="7207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014" name="Text Box 14"/>
          <p:cNvSpPr txBox="1">
            <a:spLocks noChangeArrowheads="1"/>
          </p:cNvSpPr>
          <p:nvPr/>
        </p:nvSpPr>
        <p:spPr bwMode="auto">
          <a:xfrm>
            <a:off x="7235825" y="3141663"/>
            <a:ext cx="503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q2</a:t>
            </a:r>
          </a:p>
        </p:txBody>
      </p:sp>
      <p:sp>
        <p:nvSpPr>
          <p:cNvPr id="256015" name="Line 15"/>
          <p:cNvSpPr>
            <a:spLocks noChangeShapeType="1"/>
          </p:cNvSpPr>
          <p:nvPr/>
        </p:nvSpPr>
        <p:spPr bwMode="auto">
          <a:xfrm flipH="1">
            <a:off x="6948488" y="3140075"/>
            <a:ext cx="73025" cy="7207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256024" name="Group 24"/>
          <p:cNvGrpSpPr>
            <a:grpSpLocks/>
          </p:cNvGrpSpPr>
          <p:nvPr/>
        </p:nvGrpSpPr>
        <p:grpSpPr bwMode="auto">
          <a:xfrm>
            <a:off x="2195513" y="4940300"/>
            <a:ext cx="4321175" cy="1260475"/>
            <a:chOff x="1383" y="2795"/>
            <a:chExt cx="2722" cy="794"/>
          </a:xfrm>
        </p:grpSpPr>
        <p:sp>
          <p:nvSpPr>
            <p:cNvPr id="256017" name="Text Box 17"/>
            <p:cNvSpPr txBox="1">
              <a:spLocks noChangeArrowheads="1"/>
            </p:cNvSpPr>
            <p:nvPr/>
          </p:nvSpPr>
          <p:spPr bwMode="auto">
            <a:xfrm>
              <a:off x="2699" y="3339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q’</a:t>
              </a:r>
            </a:p>
          </p:txBody>
        </p:sp>
        <p:sp>
          <p:nvSpPr>
            <p:cNvPr id="256019" name="Freeform 19"/>
            <p:cNvSpPr>
              <a:spLocks/>
            </p:cNvSpPr>
            <p:nvPr/>
          </p:nvSpPr>
          <p:spPr bwMode="auto">
            <a:xfrm>
              <a:off x="1383" y="2795"/>
              <a:ext cx="2722" cy="567"/>
            </a:xfrm>
            <a:custGeom>
              <a:avLst/>
              <a:gdLst>
                <a:gd name="T0" fmla="*/ 2767 w 2767"/>
                <a:gd name="T1" fmla="*/ 45 h 522"/>
                <a:gd name="T2" fmla="*/ 2449 w 2767"/>
                <a:gd name="T3" fmla="*/ 408 h 522"/>
                <a:gd name="T4" fmla="*/ 1406 w 2767"/>
                <a:gd name="T5" fmla="*/ 499 h 522"/>
                <a:gd name="T6" fmla="*/ 363 w 2767"/>
                <a:gd name="T7" fmla="*/ 272 h 522"/>
                <a:gd name="T8" fmla="*/ 0 w 2767"/>
                <a:gd name="T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67" h="522">
                  <a:moveTo>
                    <a:pt x="2767" y="45"/>
                  </a:moveTo>
                  <a:cubicBezTo>
                    <a:pt x="2721" y="188"/>
                    <a:pt x="2676" y="332"/>
                    <a:pt x="2449" y="408"/>
                  </a:cubicBezTo>
                  <a:cubicBezTo>
                    <a:pt x="2222" y="484"/>
                    <a:pt x="1754" y="522"/>
                    <a:pt x="1406" y="499"/>
                  </a:cubicBezTo>
                  <a:cubicBezTo>
                    <a:pt x="1058" y="476"/>
                    <a:pt x="597" y="355"/>
                    <a:pt x="363" y="272"/>
                  </a:cubicBezTo>
                  <a:cubicBezTo>
                    <a:pt x="129" y="189"/>
                    <a:pt x="53" y="45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56020" name="Text Box 20"/>
          <p:cNvSpPr txBox="1">
            <a:spLocks noChangeArrowheads="1"/>
          </p:cNvSpPr>
          <p:nvPr/>
        </p:nvSpPr>
        <p:spPr bwMode="auto">
          <a:xfrm>
            <a:off x="3203575" y="1196975"/>
            <a:ext cx="287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q2(i2) = q1(i1)</a:t>
            </a:r>
          </a:p>
        </p:txBody>
      </p:sp>
      <p:grpSp>
        <p:nvGrpSpPr>
          <p:cNvPr id="256023" name="Group 23"/>
          <p:cNvGrpSpPr>
            <a:grpSpLocks/>
          </p:cNvGrpSpPr>
          <p:nvPr/>
        </p:nvGrpSpPr>
        <p:grpSpPr bwMode="auto">
          <a:xfrm>
            <a:off x="2195513" y="3500438"/>
            <a:ext cx="4321175" cy="1439862"/>
            <a:chOff x="1383" y="1888"/>
            <a:chExt cx="2722" cy="907"/>
          </a:xfrm>
        </p:grpSpPr>
        <p:sp>
          <p:nvSpPr>
            <p:cNvPr id="256011" name="Freeform 11"/>
            <p:cNvSpPr>
              <a:spLocks/>
            </p:cNvSpPr>
            <p:nvPr/>
          </p:nvSpPr>
          <p:spPr bwMode="auto">
            <a:xfrm>
              <a:off x="1383" y="2198"/>
              <a:ext cx="2722" cy="597"/>
            </a:xfrm>
            <a:custGeom>
              <a:avLst/>
              <a:gdLst>
                <a:gd name="T0" fmla="*/ 0 w 2767"/>
                <a:gd name="T1" fmla="*/ 597 h 642"/>
                <a:gd name="T2" fmla="*/ 726 w 2767"/>
                <a:gd name="T3" fmla="*/ 98 h 642"/>
                <a:gd name="T4" fmla="*/ 1361 w 2767"/>
                <a:gd name="T5" fmla="*/ 7 h 642"/>
                <a:gd name="T6" fmla="*/ 2223 w 2767"/>
                <a:gd name="T7" fmla="*/ 143 h 642"/>
                <a:gd name="T8" fmla="*/ 2767 w 2767"/>
                <a:gd name="T9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67" h="642">
                  <a:moveTo>
                    <a:pt x="0" y="597"/>
                  </a:moveTo>
                  <a:cubicBezTo>
                    <a:pt x="249" y="396"/>
                    <a:pt x="499" y="196"/>
                    <a:pt x="726" y="98"/>
                  </a:cubicBezTo>
                  <a:cubicBezTo>
                    <a:pt x="953" y="0"/>
                    <a:pt x="1112" y="0"/>
                    <a:pt x="1361" y="7"/>
                  </a:cubicBezTo>
                  <a:cubicBezTo>
                    <a:pt x="1610" y="14"/>
                    <a:pt x="1989" y="37"/>
                    <a:pt x="2223" y="143"/>
                  </a:cubicBezTo>
                  <a:cubicBezTo>
                    <a:pt x="2457" y="249"/>
                    <a:pt x="2676" y="559"/>
                    <a:pt x="2767" y="64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016" name="Text Box 16"/>
            <p:cNvSpPr txBox="1">
              <a:spLocks noChangeArrowheads="1"/>
            </p:cNvSpPr>
            <p:nvPr/>
          </p:nvSpPr>
          <p:spPr bwMode="auto">
            <a:xfrm>
              <a:off x="2608" y="1888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q</a:t>
              </a:r>
            </a:p>
          </p:txBody>
        </p:sp>
      </p:grpSp>
      <p:sp>
        <p:nvSpPr>
          <p:cNvPr id="256021" name="Text Box 21"/>
          <p:cNvSpPr txBox="1">
            <a:spLocks noChangeArrowheads="1"/>
          </p:cNvSpPr>
          <p:nvPr/>
        </p:nvSpPr>
        <p:spPr bwMode="auto">
          <a:xfrm>
            <a:off x="3203575" y="1700213"/>
            <a:ext cx="287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i2 = q(i1)  &amp;  i1 = q’(i2)</a:t>
            </a:r>
          </a:p>
        </p:txBody>
      </p:sp>
      <p:sp>
        <p:nvSpPr>
          <p:cNvPr id="256022" name="Text Box 22"/>
          <p:cNvSpPr txBox="1">
            <a:spLocks noChangeArrowheads="1"/>
          </p:cNvSpPr>
          <p:nvPr/>
        </p:nvSpPr>
        <p:spPr bwMode="auto">
          <a:xfrm>
            <a:off x="3205163" y="2168525"/>
            <a:ext cx="5543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q2(i2) = q2(q(i1))  =   q1(i1) = q1(q’(i2))</a:t>
            </a:r>
          </a:p>
        </p:txBody>
      </p:sp>
      <p:sp>
        <p:nvSpPr>
          <p:cNvPr id="256030" name="Text Box 30"/>
          <p:cNvSpPr txBox="1">
            <a:spLocks noChangeArrowheads="1"/>
          </p:cNvSpPr>
          <p:nvPr/>
        </p:nvSpPr>
        <p:spPr bwMode="auto">
          <a:xfrm>
            <a:off x="3205163" y="2671763"/>
            <a:ext cx="5543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q2() = q1(q'())  &amp;   q1() = q2(q())</a:t>
            </a:r>
          </a:p>
        </p:txBody>
      </p:sp>
    </p:spTree>
    <p:extLst>
      <p:ext uri="{BB962C8B-B14F-4D97-AF65-F5344CB8AC3E}">
        <p14:creationId xmlns:p14="http://schemas.microsoft.com/office/powerpoint/2010/main" val="189529175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0" grpId="0"/>
      <p:bldP spid="256021" grpId="0"/>
      <p:bldP spid="256022" grpId="0"/>
      <p:bldP spid="256030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2E42C-F986-47FB-9098-0B359E553558}" type="slidenum">
              <a:rPr lang="it-IT"/>
              <a:pPr/>
              <a:t>73</a:t>
            </a:fld>
            <a:endParaRPr lang="it-IT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precisely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S2 dominates S1</a:t>
            </a:r>
            <a:r>
              <a:rPr lang="en-US" b="1"/>
              <a:t> </a:t>
            </a:r>
          </a:p>
          <a:p>
            <a:pPr lvl="1"/>
            <a:r>
              <a:rPr lang="en-US"/>
              <a:t>if there are functions (queries) q and q’ such that, for every instance i1 of S1</a:t>
            </a:r>
          </a:p>
          <a:p>
            <a:pPr lvl="2"/>
            <a:r>
              <a:rPr lang="en-US"/>
              <a:t>i2 = q(i1) is a legal instance of S2</a:t>
            </a:r>
          </a:p>
          <a:p>
            <a:pPr lvl="2"/>
            <a:r>
              <a:rPr lang="en-US"/>
              <a:t>q’(i2) = i1</a:t>
            </a:r>
          </a:p>
          <a:p>
            <a:pPr lvl="1">
              <a:buFontTx/>
              <a:buNone/>
            </a:pPr>
            <a:r>
              <a:rPr lang="en-US"/>
              <a:t>Note: q and q’ are the same for all instances</a:t>
            </a:r>
          </a:p>
          <a:p>
            <a:r>
              <a:rPr lang="en-US" b="1">
                <a:solidFill>
                  <a:schemeClr val="accent2"/>
                </a:solidFill>
              </a:rPr>
              <a:t>S1 and S2 are equivalent</a:t>
            </a:r>
            <a:r>
              <a:rPr lang="en-US" b="1"/>
              <a:t> </a:t>
            </a:r>
          </a:p>
          <a:p>
            <a:pPr lvl="1"/>
            <a:r>
              <a:rPr lang="en-US"/>
              <a:t>if</a:t>
            </a:r>
          </a:p>
          <a:p>
            <a:pPr lvl="2"/>
            <a:r>
              <a:rPr lang="en-US"/>
              <a:t>S1 dominates S2 and</a:t>
            </a:r>
          </a:p>
          <a:p>
            <a:pPr lvl="2"/>
            <a:r>
              <a:rPr lang="en-US"/>
              <a:t>S2 dominates S1</a:t>
            </a:r>
          </a:p>
        </p:txBody>
      </p:sp>
    </p:spTree>
    <p:extLst>
      <p:ext uri="{BB962C8B-B14F-4D97-AF65-F5344CB8AC3E}">
        <p14:creationId xmlns:p14="http://schemas.microsoft.com/office/powerpoint/2010/main" val="120476860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3FDB-D7FD-4113-8724-076CAB3A6242}" type="slidenum">
              <a:rPr lang="it-IT"/>
              <a:pPr/>
              <a:t>74</a:t>
            </a:fld>
            <a:endParaRPr lang="it-IT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Notions of dominance (and equivalence) 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Depending on the power of the query language (Hull 1986)</a:t>
            </a:r>
          </a:p>
          <a:p>
            <a:pPr lvl="1"/>
            <a:r>
              <a:rPr lang="en-US"/>
              <a:t>Absolute (any kind of mapping)</a:t>
            </a:r>
          </a:p>
          <a:p>
            <a:pPr lvl="1"/>
            <a:r>
              <a:rPr lang="en-US"/>
              <a:t>Internal (no new domain values)</a:t>
            </a:r>
          </a:p>
          <a:p>
            <a:pPr lvl="1"/>
            <a:r>
              <a:rPr lang="en-US"/>
              <a:t>Generic (based on the notion of generic queries – domain elements are treated as uninterpreted)</a:t>
            </a:r>
          </a:p>
          <a:p>
            <a:pPr lvl="1"/>
            <a:r>
              <a:rPr lang="en-US"/>
              <a:t>Calculous (the mappings are relational calculus queries)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475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E6C1-5A21-4B0D-AE2B-0034E09C3582}" type="slidenum">
              <a:rPr lang="it-IT"/>
              <a:pPr/>
              <a:t>75</a:t>
            </a:fld>
            <a:endParaRPr lang="it-IT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Comments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Relative information capacity</a:t>
            </a:r>
          </a:p>
          <a:p>
            <a:pPr lvl="1"/>
            <a:r>
              <a:rPr lang="en-US"/>
              <a:t>Elegant work, good foundational ideas</a:t>
            </a:r>
          </a:p>
          <a:p>
            <a:pPr lvl="1"/>
            <a:r>
              <a:rPr lang="en-US"/>
              <a:t>Difficult to use</a:t>
            </a:r>
          </a:p>
          <a:p>
            <a:pPr lvl="2"/>
            <a:r>
              <a:rPr lang="en-US"/>
              <a:t>Mainly negative results</a:t>
            </a:r>
          </a:p>
          <a:p>
            <a:pPr lvl="2"/>
            <a:r>
              <a:rPr lang="en-US"/>
              <a:t>Semantics can be circumvented with tricks</a:t>
            </a:r>
          </a:p>
        </p:txBody>
      </p:sp>
    </p:spTree>
    <p:extLst>
      <p:ext uri="{BB962C8B-B14F-4D97-AF65-F5344CB8AC3E}">
        <p14:creationId xmlns:p14="http://schemas.microsoft.com/office/powerpoint/2010/main" val="33881560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2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14BD-3A42-4114-9AFB-1FFABF625D0E}" type="slidenum">
              <a:rPr lang="it-IT"/>
              <a:pPr/>
              <a:t>76</a:t>
            </a:fld>
            <a:endParaRPr lang="it-IT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point of view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Schemas S1 and S2</a:t>
            </a:r>
          </a:p>
          <a:p>
            <a:r>
              <a:rPr lang="en-US"/>
              <a:t>A mapping f (binary relation) from I(S1) and I(S2)</a:t>
            </a:r>
          </a:p>
        </p:txBody>
      </p:sp>
      <p:sp>
        <p:nvSpPr>
          <p:cNvPr id="264204" name="Oval 12"/>
          <p:cNvSpPr>
            <a:spLocks noChangeArrowheads="1"/>
          </p:cNvSpPr>
          <p:nvPr/>
        </p:nvSpPr>
        <p:spPr bwMode="auto">
          <a:xfrm>
            <a:off x="1547813" y="3357563"/>
            <a:ext cx="1800225" cy="2376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4205" name="Text Box 13"/>
          <p:cNvSpPr txBox="1">
            <a:spLocks noChangeArrowheads="1"/>
          </p:cNvSpPr>
          <p:nvPr/>
        </p:nvSpPr>
        <p:spPr bwMode="auto">
          <a:xfrm>
            <a:off x="1166813" y="2684463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I(S1)</a:t>
            </a:r>
          </a:p>
        </p:txBody>
      </p:sp>
      <p:sp>
        <p:nvSpPr>
          <p:cNvPr id="264206" name="Text Box 14"/>
          <p:cNvSpPr txBox="1">
            <a:spLocks noChangeArrowheads="1"/>
          </p:cNvSpPr>
          <p:nvPr/>
        </p:nvSpPr>
        <p:spPr bwMode="auto">
          <a:xfrm>
            <a:off x="7256463" y="2684463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I(S2)</a:t>
            </a:r>
          </a:p>
        </p:txBody>
      </p:sp>
      <p:sp>
        <p:nvSpPr>
          <p:cNvPr id="264207" name="Oval 15"/>
          <p:cNvSpPr>
            <a:spLocks noChangeArrowheads="1"/>
          </p:cNvSpPr>
          <p:nvPr/>
        </p:nvSpPr>
        <p:spPr bwMode="auto">
          <a:xfrm>
            <a:off x="5867400" y="3357563"/>
            <a:ext cx="1800225" cy="2376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4208" name="Oval 16"/>
          <p:cNvSpPr>
            <a:spLocks noChangeArrowheads="1"/>
          </p:cNvSpPr>
          <p:nvPr/>
        </p:nvSpPr>
        <p:spPr bwMode="auto">
          <a:xfrm>
            <a:off x="2268538" y="4149725"/>
            <a:ext cx="71437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4209" name="Oval 17"/>
          <p:cNvSpPr>
            <a:spLocks noChangeArrowheads="1"/>
          </p:cNvSpPr>
          <p:nvPr/>
        </p:nvSpPr>
        <p:spPr bwMode="auto">
          <a:xfrm>
            <a:off x="6661150" y="4197350"/>
            <a:ext cx="71438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4210" name="Freeform 18"/>
          <p:cNvSpPr>
            <a:spLocks/>
          </p:cNvSpPr>
          <p:nvPr/>
        </p:nvSpPr>
        <p:spPr bwMode="auto">
          <a:xfrm>
            <a:off x="2268538" y="3284538"/>
            <a:ext cx="4391025" cy="936625"/>
          </a:xfrm>
          <a:custGeom>
            <a:avLst/>
            <a:gdLst>
              <a:gd name="T0" fmla="*/ 0 w 2766"/>
              <a:gd name="T1" fmla="*/ 590 h 590"/>
              <a:gd name="T2" fmla="*/ 1451 w 2766"/>
              <a:gd name="T3" fmla="*/ 0 h 590"/>
              <a:gd name="T4" fmla="*/ 2766 w 2766"/>
              <a:gd name="T5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6" h="590">
                <a:moveTo>
                  <a:pt x="0" y="590"/>
                </a:moveTo>
                <a:cubicBezTo>
                  <a:pt x="495" y="295"/>
                  <a:pt x="990" y="0"/>
                  <a:pt x="1451" y="0"/>
                </a:cubicBezTo>
                <a:cubicBezTo>
                  <a:pt x="1912" y="0"/>
                  <a:pt x="2547" y="492"/>
                  <a:pt x="2766" y="5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4211" name="Freeform 19"/>
          <p:cNvSpPr>
            <a:spLocks/>
          </p:cNvSpPr>
          <p:nvPr/>
        </p:nvSpPr>
        <p:spPr bwMode="auto">
          <a:xfrm>
            <a:off x="2268538" y="3716338"/>
            <a:ext cx="4535487" cy="1225550"/>
          </a:xfrm>
          <a:custGeom>
            <a:avLst/>
            <a:gdLst>
              <a:gd name="T0" fmla="*/ 0 w 2766"/>
              <a:gd name="T1" fmla="*/ 590 h 590"/>
              <a:gd name="T2" fmla="*/ 1451 w 2766"/>
              <a:gd name="T3" fmla="*/ 0 h 590"/>
              <a:gd name="T4" fmla="*/ 2766 w 2766"/>
              <a:gd name="T5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6" h="590">
                <a:moveTo>
                  <a:pt x="0" y="590"/>
                </a:moveTo>
                <a:cubicBezTo>
                  <a:pt x="495" y="295"/>
                  <a:pt x="990" y="0"/>
                  <a:pt x="1451" y="0"/>
                </a:cubicBezTo>
                <a:cubicBezTo>
                  <a:pt x="1912" y="0"/>
                  <a:pt x="2547" y="492"/>
                  <a:pt x="2766" y="5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4212" name="Oval 20"/>
          <p:cNvSpPr>
            <a:spLocks noChangeArrowheads="1"/>
          </p:cNvSpPr>
          <p:nvPr/>
        </p:nvSpPr>
        <p:spPr bwMode="auto">
          <a:xfrm>
            <a:off x="6781800" y="4910138"/>
            <a:ext cx="71438" cy="7143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4213" name="Oval 21"/>
          <p:cNvSpPr>
            <a:spLocks noChangeArrowheads="1"/>
          </p:cNvSpPr>
          <p:nvPr/>
        </p:nvSpPr>
        <p:spPr bwMode="auto">
          <a:xfrm>
            <a:off x="2195513" y="4941888"/>
            <a:ext cx="71437" cy="7143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4214" name="Freeform 22"/>
          <p:cNvSpPr>
            <a:spLocks/>
          </p:cNvSpPr>
          <p:nvPr/>
        </p:nvSpPr>
        <p:spPr bwMode="auto">
          <a:xfrm rot="-447253">
            <a:off x="2195513" y="2636838"/>
            <a:ext cx="4319587" cy="1295400"/>
          </a:xfrm>
          <a:custGeom>
            <a:avLst/>
            <a:gdLst>
              <a:gd name="T0" fmla="*/ 0 w 2766"/>
              <a:gd name="T1" fmla="*/ 590 h 590"/>
              <a:gd name="T2" fmla="*/ 1451 w 2766"/>
              <a:gd name="T3" fmla="*/ 0 h 590"/>
              <a:gd name="T4" fmla="*/ 2766 w 2766"/>
              <a:gd name="T5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6" h="590">
                <a:moveTo>
                  <a:pt x="0" y="590"/>
                </a:moveTo>
                <a:cubicBezTo>
                  <a:pt x="495" y="295"/>
                  <a:pt x="990" y="0"/>
                  <a:pt x="1451" y="0"/>
                </a:cubicBezTo>
                <a:cubicBezTo>
                  <a:pt x="1912" y="0"/>
                  <a:pt x="2547" y="492"/>
                  <a:pt x="2766" y="5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4215" name="Oval 23"/>
          <p:cNvSpPr>
            <a:spLocks noChangeArrowheads="1"/>
          </p:cNvSpPr>
          <p:nvPr/>
        </p:nvSpPr>
        <p:spPr bwMode="auto">
          <a:xfrm>
            <a:off x="6588125" y="3644900"/>
            <a:ext cx="71438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4216" name="Oval 24"/>
          <p:cNvSpPr>
            <a:spLocks noChangeArrowheads="1"/>
          </p:cNvSpPr>
          <p:nvPr/>
        </p:nvSpPr>
        <p:spPr bwMode="auto">
          <a:xfrm>
            <a:off x="2339975" y="5157788"/>
            <a:ext cx="71438" cy="7143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4217" name="Oval 25"/>
          <p:cNvSpPr>
            <a:spLocks noChangeArrowheads="1"/>
          </p:cNvSpPr>
          <p:nvPr/>
        </p:nvSpPr>
        <p:spPr bwMode="auto">
          <a:xfrm>
            <a:off x="6948488" y="4581525"/>
            <a:ext cx="71437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4218" name="Freeform 26"/>
          <p:cNvSpPr>
            <a:spLocks/>
          </p:cNvSpPr>
          <p:nvPr/>
        </p:nvSpPr>
        <p:spPr bwMode="auto">
          <a:xfrm rot="-498292">
            <a:off x="2544763" y="4652963"/>
            <a:ext cx="4259262" cy="585787"/>
          </a:xfrm>
          <a:custGeom>
            <a:avLst/>
            <a:gdLst>
              <a:gd name="T0" fmla="*/ 0 w 2766"/>
              <a:gd name="T1" fmla="*/ 590 h 590"/>
              <a:gd name="T2" fmla="*/ 1451 w 2766"/>
              <a:gd name="T3" fmla="*/ 0 h 590"/>
              <a:gd name="T4" fmla="*/ 2766 w 2766"/>
              <a:gd name="T5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6" h="590">
                <a:moveTo>
                  <a:pt x="0" y="590"/>
                </a:moveTo>
                <a:cubicBezTo>
                  <a:pt x="495" y="295"/>
                  <a:pt x="990" y="0"/>
                  <a:pt x="1451" y="0"/>
                </a:cubicBezTo>
                <a:cubicBezTo>
                  <a:pt x="1912" y="0"/>
                  <a:pt x="2547" y="492"/>
                  <a:pt x="2766" y="5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4219" name="Oval 27"/>
          <p:cNvSpPr>
            <a:spLocks noChangeArrowheads="1"/>
          </p:cNvSpPr>
          <p:nvPr/>
        </p:nvSpPr>
        <p:spPr bwMode="auto">
          <a:xfrm>
            <a:off x="2555875" y="5518150"/>
            <a:ext cx="71438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32580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23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91B2-66F1-471C-BF1E-DB67D2F88C3F}" type="slidenum">
              <a:rPr lang="it-IT"/>
              <a:pPr/>
              <a:t>77</a:t>
            </a:fld>
            <a:endParaRPr lang="it-IT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the mapping, 1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 is </a:t>
            </a:r>
            <a:r>
              <a:rPr lang="en-US" b="1">
                <a:solidFill>
                  <a:schemeClr val="accent2"/>
                </a:solidFill>
              </a:rPr>
              <a:t>total</a:t>
            </a:r>
            <a:r>
              <a:rPr lang="en-US"/>
              <a:t> if it is defined on every element of I(S1)</a:t>
            </a:r>
          </a:p>
        </p:txBody>
      </p:sp>
      <p:sp>
        <p:nvSpPr>
          <p:cNvPr id="265220" name="Oval 4"/>
          <p:cNvSpPr>
            <a:spLocks noChangeArrowheads="1"/>
          </p:cNvSpPr>
          <p:nvPr/>
        </p:nvSpPr>
        <p:spPr bwMode="auto">
          <a:xfrm>
            <a:off x="1547813" y="3357563"/>
            <a:ext cx="1800225" cy="2376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5221" name="Text Box 5"/>
          <p:cNvSpPr txBox="1">
            <a:spLocks noChangeArrowheads="1"/>
          </p:cNvSpPr>
          <p:nvPr/>
        </p:nvSpPr>
        <p:spPr bwMode="auto">
          <a:xfrm>
            <a:off x="1166813" y="2684463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I(S1)</a:t>
            </a:r>
          </a:p>
        </p:txBody>
      </p:sp>
      <p:sp>
        <p:nvSpPr>
          <p:cNvPr id="265222" name="Text Box 6"/>
          <p:cNvSpPr txBox="1">
            <a:spLocks noChangeArrowheads="1"/>
          </p:cNvSpPr>
          <p:nvPr/>
        </p:nvSpPr>
        <p:spPr bwMode="auto">
          <a:xfrm>
            <a:off x="7256463" y="2684463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I(S2)</a:t>
            </a:r>
          </a:p>
        </p:txBody>
      </p:sp>
      <p:sp>
        <p:nvSpPr>
          <p:cNvPr id="265223" name="Oval 7"/>
          <p:cNvSpPr>
            <a:spLocks noChangeArrowheads="1"/>
          </p:cNvSpPr>
          <p:nvPr/>
        </p:nvSpPr>
        <p:spPr bwMode="auto">
          <a:xfrm>
            <a:off x="5867400" y="3357563"/>
            <a:ext cx="1800225" cy="2376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5224" name="Oval 8"/>
          <p:cNvSpPr>
            <a:spLocks noChangeArrowheads="1"/>
          </p:cNvSpPr>
          <p:nvPr/>
        </p:nvSpPr>
        <p:spPr bwMode="auto">
          <a:xfrm>
            <a:off x="2268538" y="4149725"/>
            <a:ext cx="71437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5225" name="Oval 9"/>
          <p:cNvSpPr>
            <a:spLocks noChangeArrowheads="1"/>
          </p:cNvSpPr>
          <p:nvPr/>
        </p:nvSpPr>
        <p:spPr bwMode="auto">
          <a:xfrm>
            <a:off x="6661150" y="4197350"/>
            <a:ext cx="71438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5226" name="Freeform 10"/>
          <p:cNvSpPr>
            <a:spLocks/>
          </p:cNvSpPr>
          <p:nvPr/>
        </p:nvSpPr>
        <p:spPr bwMode="auto">
          <a:xfrm>
            <a:off x="2268538" y="3284538"/>
            <a:ext cx="4391025" cy="936625"/>
          </a:xfrm>
          <a:custGeom>
            <a:avLst/>
            <a:gdLst>
              <a:gd name="T0" fmla="*/ 0 w 2766"/>
              <a:gd name="T1" fmla="*/ 590 h 590"/>
              <a:gd name="T2" fmla="*/ 1451 w 2766"/>
              <a:gd name="T3" fmla="*/ 0 h 590"/>
              <a:gd name="T4" fmla="*/ 2766 w 2766"/>
              <a:gd name="T5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6" h="590">
                <a:moveTo>
                  <a:pt x="0" y="590"/>
                </a:moveTo>
                <a:cubicBezTo>
                  <a:pt x="495" y="295"/>
                  <a:pt x="990" y="0"/>
                  <a:pt x="1451" y="0"/>
                </a:cubicBezTo>
                <a:cubicBezTo>
                  <a:pt x="1912" y="0"/>
                  <a:pt x="2547" y="492"/>
                  <a:pt x="2766" y="5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5227" name="Freeform 11"/>
          <p:cNvSpPr>
            <a:spLocks/>
          </p:cNvSpPr>
          <p:nvPr/>
        </p:nvSpPr>
        <p:spPr bwMode="auto">
          <a:xfrm>
            <a:off x="2268538" y="3716338"/>
            <a:ext cx="4535487" cy="1225550"/>
          </a:xfrm>
          <a:custGeom>
            <a:avLst/>
            <a:gdLst>
              <a:gd name="T0" fmla="*/ 0 w 2766"/>
              <a:gd name="T1" fmla="*/ 590 h 590"/>
              <a:gd name="T2" fmla="*/ 1451 w 2766"/>
              <a:gd name="T3" fmla="*/ 0 h 590"/>
              <a:gd name="T4" fmla="*/ 2766 w 2766"/>
              <a:gd name="T5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6" h="590">
                <a:moveTo>
                  <a:pt x="0" y="590"/>
                </a:moveTo>
                <a:cubicBezTo>
                  <a:pt x="495" y="295"/>
                  <a:pt x="990" y="0"/>
                  <a:pt x="1451" y="0"/>
                </a:cubicBezTo>
                <a:cubicBezTo>
                  <a:pt x="1912" y="0"/>
                  <a:pt x="2547" y="492"/>
                  <a:pt x="2766" y="5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5228" name="Oval 12"/>
          <p:cNvSpPr>
            <a:spLocks noChangeArrowheads="1"/>
          </p:cNvSpPr>
          <p:nvPr/>
        </p:nvSpPr>
        <p:spPr bwMode="auto">
          <a:xfrm>
            <a:off x="6781800" y="4910138"/>
            <a:ext cx="71438" cy="7143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5229" name="Oval 13"/>
          <p:cNvSpPr>
            <a:spLocks noChangeArrowheads="1"/>
          </p:cNvSpPr>
          <p:nvPr/>
        </p:nvSpPr>
        <p:spPr bwMode="auto">
          <a:xfrm>
            <a:off x="2195513" y="4941888"/>
            <a:ext cx="71437" cy="7143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5230" name="Freeform 14"/>
          <p:cNvSpPr>
            <a:spLocks/>
          </p:cNvSpPr>
          <p:nvPr/>
        </p:nvSpPr>
        <p:spPr bwMode="auto">
          <a:xfrm rot="-447253">
            <a:off x="2195513" y="2636838"/>
            <a:ext cx="4319587" cy="1295400"/>
          </a:xfrm>
          <a:custGeom>
            <a:avLst/>
            <a:gdLst>
              <a:gd name="T0" fmla="*/ 0 w 2766"/>
              <a:gd name="T1" fmla="*/ 590 h 590"/>
              <a:gd name="T2" fmla="*/ 1451 w 2766"/>
              <a:gd name="T3" fmla="*/ 0 h 590"/>
              <a:gd name="T4" fmla="*/ 2766 w 2766"/>
              <a:gd name="T5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6" h="590">
                <a:moveTo>
                  <a:pt x="0" y="590"/>
                </a:moveTo>
                <a:cubicBezTo>
                  <a:pt x="495" y="295"/>
                  <a:pt x="990" y="0"/>
                  <a:pt x="1451" y="0"/>
                </a:cubicBezTo>
                <a:cubicBezTo>
                  <a:pt x="1912" y="0"/>
                  <a:pt x="2547" y="492"/>
                  <a:pt x="2766" y="5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5231" name="Oval 15"/>
          <p:cNvSpPr>
            <a:spLocks noChangeArrowheads="1"/>
          </p:cNvSpPr>
          <p:nvPr/>
        </p:nvSpPr>
        <p:spPr bwMode="auto">
          <a:xfrm>
            <a:off x="6588125" y="3644900"/>
            <a:ext cx="71438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5232" name="Oval 16"/>
          <p:cNvSpPr>
            <a:spLocks noChangeArrowheads="1"/>
          </p:cNvSpPr>
          <p:nvPr/>
        </p:nvSpPr>
        <p:spPr bwMode="auto">
          <a:xfrm>
            <a:off x="2339975" y="5157788"/>
            <a:ext cx="71438" cy="7143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5233" name="Oval 17"/>
          <p:cNvSpPr>
            <a:spLocks noChangeArrowheads="1"/>
          </p:cNvSpPr>
          <p:nvPr/>
        </p:nvSpPr>
        <p:spPr bwMode="auto">
          <a:xfrm>
            <a:off x="6948488" y="4581525"/>
            <a:ext cx="71437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5234" name="Freeform 18"/>
          <p:cNvSpPr>
            <a:spLocks/>
          </p:cNvSpPr>
          <p:nvPr/>
        </p:nvSpPr>
        <p:spPr bwMode="auto">
          <a:xfrm rot="-498292">
            <a:off x="2544763" y="4652963"/>
            <a:ext cx="4259262" cy="585787"/>
          </a:xfrm>
          <a:custGeom>
            <a:avLst/>
            <a:gdLst>
              <a:gd name="T0" fmla="*/ 0 w 2766"/>
              <a:gd name="T1" fmla="*/ 590 h 590"/>
              <a:gd name="T2" fmla="*/ 1451 w 2766"/>
              <a:gd name="T3" fmla="*/ 0 h 590"/>
              <a:gd name="T4" fmla="*/ 2766 w 2766"/>
              <a:gd name="T5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6" h="590">
                <a:moveTo>
                  <a:pt x="0" y="590"/>
                </a:moveTo>
                <a:cubicBezTo>
                  <a:pt x="495" y="295"/>
                  <a:pt x="990" y="0"/>
                  <a:pt x="1451" y="0"/>
                </a:cubicBezTo>
                <a:cubicBezTo>
                  <a:pt x="1912" y="0"/>
                  <a:pt x="2547" y="492"/>
                  <a:pt x="2766" y="5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5235" name="Oval 19"/>
          <p:cNvSpPr>
            <a:spLocks noChangeArrowheads="1"/>
          </p:cNvSpPr>
          <p:nvPr/>
        </p:nvSpPr>
        <p:spPr bwMode="auto">
          <a:xfrm>
            <a:off x="2555875" y="5518150"/>
            <a:ext cx="71438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5237" name="Text Box 21"/>
          <p:cNvSpPr txBox="1">
            <a:spLocks noChangeArrowheads="1"/>
          </p:cNvSpPr>
          <p:nvPr/>
        </p:nvSpPr>
        <p:spPr bwMode="auto">
          <a:xfrm>
            <a:off x="2124075" y="4941888"/>
            <a:ext cx="1081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8070143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37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23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FAC0-6108-4883-9FC0-05E40647BB61}" type="slidenum">
              <a:rPr lang="it-IT"/>
              <a:pPr/>
              <a:t>78</a:t>
            </a:fld>
            <a:endParaRPr lang="it-IT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the mapping, 2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 is </a:t>
            </a:r>
            <a:r>
              <a:rPr lang="en-US" b="1">
                <a:solidFill>
                  <a:schemeClr val="accent2"/>
                </a:solidFill>
              </a:rPr>
              <a:t>functional</a:t>
            </a:r>
            <a:r>
              <a:rPr lang="en-US"/>
              <a:t> if for every element of I(S1) there is at most one associated element in I(S2)</a:t>
            </a:r>
          </a:p>
        </p:txBody>
      </p:sp>
      <p:sp>
        <p:nvSpPr>
          <p:cNvPr id="266244" name="Oval 4"/>
          <p:cNvSpPr>
            <a:spLocks noChangeArrowheads="1"/>
          </p:cNvSpPr>
          <p:nvPr/>
        </p:nvSpPr>
        <p:spPr bwMode="auto">
          <a:xfrm>
            <a:off x="1547813" y="3357563"/>
            <a:ext cx="1800225" cy="2376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245" name="Text Box 5"/>
          <p:cNvSpPr txBox="1">
            <a:spLocks noChangeArrowheads="1"/>
          </p:cNvSpPr>
          <p:nvPr/>
        </p:nvSpPr>
        <p:spPr bwMode="auto">
          <a:xfrm>
            <a:off x="1166813" y="2684463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I(S1)</a:t>
            </a:r>
          </a:p>
        </p:txBody>
      </p:sp>
      <p:sp>
        <p:nvSpPr>
          <p:cNvPr id="266246" name="Text Box 6"/>
          <p:cNvSpPr txBox="1">
            <a:spLocks noChangeArrowheads="1"/>
          </p:cNvSpPr>
          <p:nvPr/>
        </p:nvSpPr>
        <p:spPr bwMode="auto">
          <a:xfrm>
            <a:off x="7256463" y="2684463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I(S2)</a:t>
            </a:r>
          </a:p>
        </p:txBody>
      </p:sp>
      <p:sp>
        <p:nvSpPr>
          <p:cNvPr id="266247" name="Oval 7"/>
          <p:cNvSpPr>
            <a:spLocks noChangeArrowheads="1"/>
          </p:cNvSpPr>
          <p:nvPr/>
        </p:nvSpPr>
        <p:spPr bwMode="auto">
          <a:xfrm>
            <a:off x="5867400" y="3357563"/>
            <a:ext cx="1800225" cy="2376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248" name="Oval 8"/>
          <p:cNvSpPr>
            <a:spLocks noChangeArrowheads="1"/>
          </p:cNvSpPr>
          <p:nvPr/>
        </p:nvSpPr>
        <p:spPr bwMode="auto">
          <a:xfrm>
            <a:off x="2268538" y="4149725"/>
            <a:ext cx="71437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249" name="Oval 9"/>
          <p:cNvSpPr>
            <a:spLocks noChangeArrowheads="1"/>
          </p:cNvSpPr>
          <p:nvPr/>
        </p:nvSpPr>
        <p:spPr bwMode="auto">
          <a:xfrm>
            <a:off x="6661150" y="4197350"/>
            <a:ext cx="71438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250" name="Freeform 10"/>
          <p:cNvSpPr>
            <a:spLocks/>
          </p:cNvSpPr>
          <p:nvPr/>
        </p:nvSpPr>
        <p:spPr bwMode="auto">
          <a:xfrm>
            <a:off x="2268538" y="3284538"/>
            <a:ext cx="4391025" cy="936625"/>
          </a:xfrm>
          <a:custGeom>
            <a:avLst/>
            <a:gdLst>
              <a:gd name="T0" fmla="*/ 0 w 2766"/>
              <a:gd name="T1" fmla="*/ 590 h 590"/>
              <a:gd name="T2" fmla="*/ 1451 w 2766"/>
              <a:gd name="T3" fmla="*/ 0 h 590"/>
              <a:gd name="T4" fmla="*/ 2766 w 2766"/>
              <a:gd name="T5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6" h="590">
                <a:moveTo>
                  <a:pt x="0" y="590"/>
                </a:moveTo>
                <a:cubicBezTo>
                  <a:pt x="495" y="295"/>
                  <a:pt x="990" y="0"/>
                  <a:pt x="1451" y="0"/>
                </a:cubicBezTo>
                <a:cubicBezTo>
                  <a:pt x="1912" y="0"/>
                  <a:pt x="2547" y="492"/>
                  <a:pt x="2766" y="5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251" name="Freeform 11"/>
          <p:cNvSpPr>
            <a:spLocks/>
          </p:cNvSpPr>
          <p:nvPr/>
        </p:nvSpPr>
        <p:spPr bwMode="auto">
          <a:xfrm>
            <a:off x="2268538" y="3716338"/>
            <a:ext cx="4535487" cy="1225550"/>
          </a:xfrm>
          <a:custGeom>
            <a:avLst/>
            <a:gdLst>
              <a:gd name="T0" fmla="*/ 0 w 2766"/>
              <a:gd name="T1" fmla="*/ 590 h 590"/>
              <a:gd name="T2" fmla="*/ 1451 w 2766"/>
              <a:gd name="T3" fmla="*/ 0 h 590"/>
              <a:gd name="T4" fmla="*/ 2766 w 2766"/>
              <a:gd name="T5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6" h="590">
                <a:moveTo>
                  <a:pt x="0" y="590"/>
                </a:moveTo>
                <a:cubicBezTo>
                  <a:pt x="495" y="295"/>
                  <a:pt x="990" y="0"/>
                  <a:pt x="1451" y="0"/>
                </a:cubicBezTo>
                <a:cubicBezTo>
                  <a:pt x="1912" y="0"/>
                  <a:pt x="2547" y="492"/>
                  <a:pt x="2766" y="5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252" name="Oval 12"/>
          <p:cNvSpPr>
            <a:spLocks noChangeArrowheads="1"/>
          </p:cNvSpPr>
          <p:nvPr/>
        </p:nvSpPr>
        <p:spPr bwMode="auto">
          <a:xfrm>
            <a:off x="6781800" y="4910138"/>
            <a:ext cx="71438" cy="7143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253" name="Oval 13"/>
          <p:cNvSpPr>
            <a:spLocks noChangeArrowheads="1"/>
          </p:cNvSpPr>
          <p:nvPr/>
        </p:nvSpPr>
        <p:spPr bwMode="auto">
          <a:xfrm>
            <a:off x="2195513" y="4941888"/>
            <a:ext cx="71437" cy="7143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254" name="Freeform 14"/>
          <p:cNvSpPr>
            <a:spLocks/>
          </p:cNvSpPr>
          <p:nvPr/>
        </p:nvSpPr>
        <p:spPr bwMode="auto">
          <a:xfrm rot="-447253">
            <a:off x="2195513" y="2636838"/>
            <a:ext cx="4319587" cy="1295400"/>
          </a:xfrm>
          <a:custGeom>
            <a:avLst/>
            <a:gdLst>
              <a:gd name="T0" fmla="*/ 0 w 2766"/>
              <a:gd name="T1" fmla="*/ 590 h 590"/>
              <a:gd name="T2" fmla="*/ 1451 w 2766"/>
              <a:gd name="T3" fmla="*/ 0 h 590"/>
              <a:gd name="T4" fmla="*/ 2766 w 2766"/>
              <a:gd name="T5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6" h="590">
                <a:moveTo>
                  <a:pt x="0" y="590"/>
                </a:moveTo>
                <a:cubicBezTo>
                  <a:pt x="495" y="295"/>
                  <a:pt x="990" y="0"/>
                  <a:pt x="1451" y="0"/>
                </a:cubicBezTo>
                <a:cubicBezTo>
                  <a:pt x="1912" y="0"/>
                  <a:pt x="2547" y="492"/>
                  <a:pt x="2766" y="5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255" name="Oval 15"/>
          <p:cNvSpPr>
            <a:spLocks noChangeArrowheads="1"/>
          </p:cNvSpPr>
          <p:nvPr/>
        </p:nvSpPr>
        <p:spPr bwMode="auto">
          <a:xfrm>
            <a:off x="6588125" y="3644900"/>
            <a:ext cx="71438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256" name="Oval 16"/>
          <p:cNvSpPr>
            <a:spLocks noChangeArrowheads="1"/>
          </p:cNvSpPr>
          <p:nvPr/>
        </p:nvSpPr>
        <p:spPr bwMode="auto">
          <a:xfrm>
            <a:off x="2339975" y="5157788"/>
            <a:ext cx="71438" cy="7143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257" name="Oval 17"/>
          <p:cNvSpPr>
            <a:spLocks noChangeArrowheads="1"/>
          </p:cNvSpPr>
          <p:nvPr/>
        </p:nvSpPr>
        <p:spPr bwMode="auto">
          <a:xfrm>
            <a:off x="6948488" y="4581525"/>
            <a:ext cx="71437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258" name="Freeform 18"/>
          <p:cNvSpPr>
            <a:spLocks/>
          </p:cNvSpPr>
          <p:nvPr/>
        </p:nvSpPr>
        <p:spPr bwMode="auto">
          <a:xfrm rot="-498292">
            <a:off x="2544763" y="4652963"/>
            <a:ext cx="4259262" cy="585787"/>
          </a:xfrm>
          <a:custGeom>
            <a:avLst/>
            <a:gdLst>
              <a:gd name="T0" fmla="*/ 0 w 2766"/>
              <a:gd name="T1" fmla="*/ 590 h 590"/>
              <a:gd name="T2" fmla="*/ 1451 w 2766"/>
              <a:gd name="T3" fmla="*/ 0 h 590"/>
              <a:gd name="T4" fmla="*/ 2766 w 2766"/>
              <a:gd name="T5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6" h="590">
                <a:moveTo>
                  <a:pt x="0" y="590"/>
                </a:moveTo>
                <a:cubicBezTo>
                  <a:pt x="495" y="295"/>
                  <a:pt x="990" y="0"/>
                  <a:pt x="1451" y="0"/>
                </a:cubicBezTo>
                <a:cubicBezTo>
                  <a:pt x="1912" y="0"/>
                  <a:pt x="2547" y="492"/>
                  <a:pt x="2766" y="5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259" name="Oval 19"/>
          <p:cNvSpPr>
            <a:spLocks noChangeArrowheads="1"/>
          </p:cNvSpPr>
          <p:nvPr/>
        </p:nvSpPr>
        <p:spPr bwMode="auto">
          <a:xfrm>
            <a:off x="2555875" y="5518150"/>
            <a:ext cx="71438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260" name="Text Box 20"/>
          <p:cNvSpPr txBox="1">
            <a:spLocks noChangeArrowheads="1"/>
          </p:cNvSpPr>
          <p:nvPr/>
        </p:nvSpPr>
        <p:spPr bwMode="auto">
          <a:xfrm>
            <a:off x="4211638" y="2349500"/>
            <a:ext cx="1081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64243463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0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23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C12BE-F7BC-496B-8297-2F4A46FAF2A3}" type="slidenum">
              <a:rPr lang="it-IT"/>
              <a:pPr/>
              <a:t>79</a:t>
            </a:fld>
            <a:endParaRPr lang="it-IT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the mapping, 3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 is </a:t>
            </a:r>
            <a:r>
              <a:rPr lang="en-US" b="1">
                <a:solidFill>
                  <a:schemeClr val="accent2"/>
                </a:solidFill>
              </a:rPr>
              <a:t>injective</a:t>
            </a:r>
            <a:r>
              <a:rPr lang="en-US"/>
              <a:t> if no two elements of I(S1) are associated with the same element of I(S2) </a:t>
            </a:r>
          </a:p>
          <a:p>
            <a:pPr lvl="1"/>
            <a:r>
              <a:rPr lang="en-US"/>
              <a:t>the inverse is functional</a:t>
            </a:r>
          </a:p>
        </p:txBody>
      </p:sp>
      <p:sp>
        <p:nvSpPr>
          <p:cNvPr id="267268" name="Oval 4"/>
          <p:cNvSpPr>
            <a:spLocks noChangeArrowheads="1"/>
          </p:cNvSpPr>
          <p:nvPr/>
        </p:nvSpPr>
        <p:spPr bwMode="auto">
          <a:xfrm>
            <a:off x="1547813" y="3357563"/>
            <a:ext cx="1800225" cy="2376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1166813" y="2684463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I(S1)</a:t>
            </a:r>
          </a:p>
        </p:txBody>
      </p:sp>
      <p:sp>
        <p:nvSpPr>
          <p:cNvPr id="267270" name="Text Box 6"/>
          <p:cNvSpPr txBox="1">
            <a:spLocks noChangeArrowheads="1"/>
          </p:cNvSpPr>
          <p:nvPr/>
        </p:nvSpPr>
        <p:spPr bwMode="auto">
          <a:xfrm>
            <a:off x="7256463" y="2684463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I(S2)</a:t>
            </a:r>
          </a:p>
        </p:txBody>
      </p:sp>
      <p:sp>
        <p:nvSpPr>
          <p:cNvPr id="267271" name="Oval 7"/>
          <p:cNvSpPr>
            <a:spLocks noChangeArrowheads="1"/>
          </p:cNvSpPr>
          <p:nvPr/>
        </p:nvSpPr>
        <p:spPr bwMode="auto">
          <a:xfrm>
            <a:off x="5867400" y="3357563"/>
            <a:ext cx="1800225" cy="2376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272" name="Oval 8"/>
          <p:cNvSpPr>
            <a:spLocks noChangeArrowheads="1"/>
          </p:cNvSpPr>
          <p:nvPr/>
        </p:nvSpPr>
        <p:spPr bwMode="auto">
          <a:xfrm>
            <a:off x="2268538" y="4149725"/>
            <a:ext cx="71437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273" name="Oval 9"/>
          <p:cNvSpPr>
            <a:spLocks noChangeArrowheads="1"/>
          </p:cNvSpPr>
          <p:nvPr/>
        </p:nvSpPr>
        <p:spPr bwMode="auto">
          <a:xfrm>
            <a:off x="6661150" y="4197350"/>
            <a:ext cx="71438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274" name="Freeform 10"/>
          <p:cNvSpPr>
            <a:spLocks/>
          </p:cNvSpPr>
          <p:nvPr/>
        </p:nvSpPr>
        <p:spPr bwMode="auto">
          <a:xfrm>
            <a:off x="2268538" y="3284538"/>
            <a:ext cx="4391025" cy="936625"/>
          </a:xfrm>
          <a:custGeom>
            <a:avLst/>
            <a:gdLst>
              <a:gd name="T0" fmla="*/ 0 w 2766"/>
              <a:gd name="T1" fmla="*/ 590 h 590"/>
              <a:gd name="T2" fmla="*/ 1451 w 2766"/>
              <a:gd name="T3" fmla="*/ 0 h 590"/>
              <a:gd name="T4" fmla="*/ 2766 w 2766"/>
              <a:gd name="T5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6" h="590">
                <a:moveTo>
                  <a:pt x="0" y="590"/>
                </a:moveTo>
                <a:cubicBezTo>
                  <a:pt x="495" y="295"/>
                  <a:pt x="990" y="0"/>
                  <a:pt x="1451" y="0"/>
                </a:cubicBezTo>
                <a:cubicBezTo>
                  <a:pt x="1912" y="0"/>
                  <a:pt x="2547" y="492"/>
                  <a:pt x="2766" y="5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7275" name="Freeform 11"/>
          <p:cNvSpPr>
            <a:spLocks/>
          </p:cNvSpPr>
          <p:nvPr/>
        </p:nvSpPr>
        <p:spPr bwMode="auto">
          <a:xfrm>
            <a:off x="2268538" y="3716338"/>
            <a:ext cx="4535487" cy="1225550"/>
          </a:xfrm>
          <a:custGeom>
            <a:avLst/>
            <a:gdLst>
              <a:gd name="T0" fmla="*/ 0 w 2766"/>
              <a:gd name="T1" fmla="*/ 590 h 590"/>
              <a:gd name="T2" fmla="*/ 1451 w 2766"/>
              <a:gd name="T3" fmla="*/ 0 h 590"/>
              <a:gd name="T4" fmla="*/ 2766 w 2766"/>
              <a:gd name="T5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6" h="590">
                <a:moveTo>
                  <a:pt x="0" y="590"/>
                </a:moveTo>
                <a:cubicBezTo>
                  <a:pt x="495" y="295"/>
                  <a:pt x="990" y="0"/>
                  <a:pt x="1451" y="0"/>
                </a:cubicBezTo>
                <a:cubicBezTo>
                  <a:pt x="1912" y="0"/>
                  <a:pt x="2547" y="492"/>
                  <a:pt x="2766" y="5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7276" name="Oval 12"/>
          <p:cNvSpPr>
            <a:spLocks noChangeArrowheads="1"/>
          </p:cNvSpPr>
          <p:nvPr/>
        </p:nvSpPr>
        <p:spPr bwMode="auto">
          <a:xfrm>
            <a:off x="6781800" y="4910138"/>
            <a:ext cx="71438" cy="7143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277" name="Oval 13"/>
          <p:cNvSpPr>
            <a:spLocks noChangeArrowheads="1"/>
          </p:cNvSpPr>
          <p:nvPr/>
        </p:nvSpPr>
        <p:spPr bwMode="auto">
          <a:xfrm>
            <a:off x="2195513" y="4941888"/>
            <a:ext cx="71437" cy="7143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278" name="Freeform 14"/>
          <p:cNvSpPr>
            <a:spLocks/>
          </p:cNvSpPr>
          <p:nvPr/>
        </p:nvSpPr>
        <p:spPr bwMode="auto">
          <a:xfrm rot="-447253">
            <a:off x="2195513" y="2636838"/>
            <a:ext cx="4319587" cy="1295400"/>
          </a:xfrm>
          <a:custGeom>
            <a:avLst/>
            <a:gdLst>
              <a:gd name="T0" fmla="*/ 0 w 2766"/>
              <a:gd name="T1" fmla="*/ 590 h 590"/>
              <a:gd name="T2" fmla="*/ 1451 w 2766"/>
              <a:gd name="T3" fmla="*/ 0 h 590"/>
              <a:gd name="T4" fmla="*/ 2766 w 2766"/>
              <a:gd name="T5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6" h="590">
                <a:moveTo>
                  <a:pt x="0" y="590"/>
                </a:moveTo>
                <a:cubicBezTo>
                  <a:pt x="495" y="295"/>
                  <a:pt x="990" y="0"/>
                  <a:pt x="1451" y="0"/>
                </a:cubicBezTo>
                <a:cubicBezTo>
                  <a:pt x="1912" y="0"/>
                  <a:pt x="2547" y="492"/>
                  <a:pt x="2766" y="5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7279" name="Oval 15"/>
          <p:cNvSpPr>
            <a:spLocks noChangeArrowheads="1"/>
          </p:cNvSpPr>
          <p:nvPr/>
        </p:nvSpPr>
        <p:spPr bwMode="auto">
          <a:xfrm>
            <a:off x="6588125" y="3644900"/>
            <a:ext cx="71438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280" name="Oval 16"/>
          <p:cNvSpPr>
            <a:spLocks noChangeArrowheads="1"/>
          </p:cNvSpPr>
          <p:nvPr/>
        </p:nvSpPr>
        <p:spPr bwMode="auto">
          <a:xfrm>
            <a:off x="2339975" y="5157788"/>
            <a:ext cx="71438" cy="7143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281" name="Oval 17"/>
          <p:cNvSpPr>
            <a:spLocks noChangeArrowheads="1"/>
          </p:cNvSpPr>
          <p:nvPr/>
        </p:nvSpPr>
        <p:spPr bwMode="auto">
          <a:xfrm>
            <a:off x="6948488" y="4581525"/>
            <a:ext cx="71437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282" name="Freeform 18"/>
          <p:cNvSpPr>
            <a:spLocks/>
          </p:cNvSpPr>
          <p:nvPr/>
        </p:nvSpPr>
        <p:spPr bwMode="auto">
          <a:xfrm rot="-498292">
            <a:off x="2544763" y="4652963"/>
            <a:ext cx="4259262" cy="585787"/>
          </a:xfrm>
          <a:custGeom>
            <a:avLst/>
            <a:gdLst>
              <a:gd name="T0" fmla="*/ 0 w 2766"/>
              <a:gd name="T1" fmla="*/ 590 h 590"/>
              <a:gd name="T2" fmla="*/ 1451 w 2766"/>
              <a:gd name="T3" fmla="*/ 0 h 590"/>
              <a:gd name="T4" fmla="*/ 2766 w 2766"/>
              <a:gd name="T5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6" h="590">
                <a:moveTo>
                  <a:pt x="0" y="590"/>
                </a:moveTo>
                <a:cubicBezTo>
                  <a:pt x="495" y="295"/>
                  <a:pt x="990" y="0"/>
                  <a:pt x="1451" y="0"/>
                </a:cubicBezTo>
                <a:cubicBezTo>
                  <a:pt x="1912" y="0"/>
                  <a:pt x="2547" y="492"/>
                  <a:pt x="2766" y="5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7283" name="Oval 19"/>
          <p:cNvSpPr>
            <a:spLocks noChangeArrowheads="1"/>
          </p:cNvSpPr>
          <p:nvPr/>
        </p:nvSpPr>
        <p:spPr bwMode="auto">
          <a:xfrm>
            <a:off x="2555875" y="5518150"/>
            <a:ext cx="71438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284" name="Text Box 20"/>
          <p:cNvSpPr txBox="1">
            <a:spLocks noChangeArrowheads="1"/>
          </p:cNvSpPr>
          <p:nvPr/>
        </p:nvSpPr>
        <p:spPr bwMode="auto">
          <a:xfrm>
            <a:off x="4211638" y="4365625"/>
            <a:ext cx="1081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58282771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1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7285-ED66-4D8E-9BD3-76CE859A8759}" type="slidenum">
              <a:rPr lang="it-IT"/>
              <a:pPr/>
              <a:t>8</a:t>
            </a:fld>
            <a:endParaRPr lang="it-IT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Heterogeneity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We need to handle artifacts and data in various models</a:t>
            </a:r>
          </a:p>
          <a:p>
            <a:pPr lvl="1"/>
            <a:r>
              <a:rPr lang="it-IT"/>
              <a:t>Data are defined wrt to schemas</a:t>
            </a:r>
          </a:p>
          <a:p>
            <a:pPr lvl="1"/>
            <a:r>
              <a:rPr lang="it-IT"/>
              <a:t>Schemas wrt to models</a:t>
            </a:r>
          </a:p>
          <a:p>
            <a:pPr lvl="1"/>
            <a:r>
              <a:rPr lang="it-IT"/>
              <a:t>How can models be defined? We need </a:t>
            </a:r>
            <a:r>
              <a:rPr lang="it-IT" b="1">
                <a:solidFill>
                  <a:schemeClr val="accent2"/>
                </a:solidFill>
              </a:rPr>
              <a:t>metamodels</a:t>
            </a:r>
          </a:p>
          <a:p>
            <a:pPr lvl="1"/>
            <a:endParaRPr lang="it-IT"/>
          </a:p>
          <a:p>
            <a:endParaRPr lang="it-IT"/>
          </a:p>
        </p:txBody>
      </p:sp>
      <p:sp>
        <p:nvSpPr>
          <p:cNvPr id="505864" name="Rectangle 8"/>
          <p:cNvSpPr>
            <a:spLocks noChangeArrowheads="1"/>
          </p:cNvSpPr>
          <p:nvPr/>
        </p:nvSpPr>
        <p:spPr bwMode="auto">
          <a:xfrm>
            <a:off x="2627313" y="5395913"/>
            <a:ext cx="1368425" cy="4810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000">
                <a:solidFill>
                  <a:schemeClr val="tx2"/>
                </a:solidFill>
                <a:latin typeface="Arial" charset="0"/>
              </a:rPr>
              <a:t>Data</a:t>
            </a:r>
          </a:p>
        </p:txBody>
      </p:sp>
      <p:grpSp>
        <p:nvGrpSpPr>
          <p:cNvPr id="505871" name="Group 15"/>
          <p:cNvGrpSpPr>
            <a:grpSpLocks/>
          </p:cNvGrpSpPr>
          <p:nvPr/>
        </p:nvGrpSpPr>
        <p:grpSpPr bwMode="auto">
          <a:xfrm>
            <a:off x="2627313" y="3546475"/>
            <a:ext cx="1368425" cy="925513"/>
            <a:chOff x="2381" y="2234"/>
            <a:chExt cx="862" cy="583"/>
          </a:xfrm>
        </p:grpSpPr>
        <p:sp>
          <p:nvSpPr>
            <p:cNvPr id="505861" name="Rectangle 5"/>
            <p:cNvSpPr>
              <a:spLocks noChangeArrowheads="1"/>
            </p:cNvSpPr>
            <p:nvPr/>
          </p:nvSpPr>
          <p:spPr bwMode="auto">
            <a:xfrm>
              <a:off x="2381" y="2234"/>
              <a:ext cx="862" cy="30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000">
                  <a:solidFill>
                    <a:schemeClr val="tx2"/>
                  </a:solidFill>
                  <a:latin typeface="Arial" charset="0"/>
                </a:rPr>
                <a:t>Models</a:t>
              </a:r>
            </a:p>
          </p:txBody>
        </p:sp>
        <p:cxnSp>
          <p:nvCxnSpPr>
            <p:cNvPr id="505866" name="AutoShape 10"/>
            <p:cNvCxnSpPr>
              <a:cxnSpLocks noChangeShapeType="1"/>
              <a:stCxn id="505861" idx="2"/>
              <a:endCxn id="505863" idx="0"/>
            </p:cNvCxnSpPr>
            <p:nvPr/>
          </p:nvCxnSpPr>
          <p:spPr bwMode="auto">
            <a:xfrm>
              <a:off x="2812" y="2537"/>
              <a:ext cx="0" cy="280"/>
            </a:xfrm>
            <a:prstGeom prst="straightConnector1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505870" name="Group 14"/>
          <p:cNvGrpSpPr>
            <a:grpSpLocks/>
          </p:cNvGrpSpPr>
          <p:nvPr/>
        </p:nvGrpSpPr>
        <p:grpSpPr bwMode="auto">
          <a:xfrm>
            <a:off x="2627313" y="4471988"/>
            <a:ext cx="1368425" cy="923925"/>
            <a:chOff x="2381" y="2817"/>
            <a:chExt cx="862" cy="582"/>
          </a:xfrm>
        </p:grpSpPr>
        <p:sp>
          <p:nvSpPr>
            <p:cNvPr id="505863" name="Rectangle 7"/>
            <p:cNvSpPr>
              <a:spLocks noChangeArrowheads="1"/>
            </p:cNvSpPr>
            <p:nvPr/>
          </p:nvSpPr>
          <p:spPr bwMode="auto">
            <a:xfrm>
              <a:off x="2381" y="2817"/>
              <a:ext cx="862" cy="3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000">
                  <a:solidFill>
                    <a:schemeClr val="tx2"/>
                  </a:solidFill>
                  <a:latin typeface="Arial" charset="0"/>
                </a:rPr>
                <a:t>Schemas</a:t>
              </a:r>
            </a:p>
          </p:txBody>
        </p:sp>
        <p:cxnSp>
          <p:nvCxnSpPr>
            <p:cNvPr id="505867" name="AutoShape 11"/>
            <p:cNvCxnSpPr>
              <a:cxnSpLocks noChangeShapeType="1"/>
              <a:stCxn id="505863" idx="2"/>
              <a:endCxn id="505864" idx="0"/>
            </p:cNvCxnSpPr>
            <p:nvPr/>
          </p:nvCxnSpPr>
          <p:spPr bwMode="auto">
            <a:xfrm>
              <a:off x="2812" y="3119"/>
              <a:ext cx="0" cy="280"/>
            </a:xfrm>
            <a:prstGeom prst="straightConnector1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505873" name="Group 17"/>
          <p:cNvGrpSpPr>
            <a:grpSpLocks/>
          </p:cNvGrpSpPr>
          <p:nvPr/>
        </p:nvGrpSpPr>
        <p:grpSpPr bwMode="auto">
          <a:xfrm>
            <a:off x="4356100" y="3546475"/>
            <a:ext cx="1368425" cy="925513"/>
            <a:chOff x="2381" y="2234"/>
            <a:chExt cx="862" cy="583"/>
          </a:xfrm>
        </p:grpSpPr>
        <p:sp>
          <p:nvSpPr>
            <p:cNvPr id="505874" name="Rectangle 18"/>
            <p:cNvSpPr>
              <a:spLocks noChangeArrowheads="1"/>
            </p:cNvSpPr>
            <p:nvPr/>
          </p:nvSpPr>
          <p:spPr bwMode="auto">
            <a:xfrm>
              <a:off x="2381" y="2234"/>
              <a:ext cx="862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000">
                  <a:solidFill>
                    <a:schemeClr val="tx2"/>
                  </a:solidFill>
                  <a:latin typeface="Arial" charset="0"/>
                </a:rPr>
                <a:t>= metaschemas </a:t>
              </a:r>
            </a:p>
          </p:txBody>
        </p:sp>
        <p:cxnSp>
          <p:nvCxnSpPr>
            <p:cNvPr id="505875" name="AutoShape 19"/>
            <p:cNvCxnSpPr>
              <a:cxnSpLocks noChangeShapeType="1"/>
              <a:stCxn id="505874" idx="2"/>
              <a:endCxn id="505877" idx="0"/>
            </p:cNvCxnSpPr>
            <p:nvPr/>
          </p:nvCxnSpPr>
          <p:spPr bwMode="auto">
            <a:xfrm>
              <a:off x="2812" y="2537"/>
              <a:ext cx="0" cy="280"/>
            </a:xfrm>
            <a:prstGeom prst="straightConnector1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cxnSp>
      </p:grpSp>
      <p:grpSp>
        <p:nvGrpSpPr>
          <p:cNvPr id="505876" name="Group 20"/>
          <p:cNvGrpSpPr>
            <a:grpSpLocks/>
          </p:cNvGrpSpPr>
          <p:nvPr/>
        </p:nvGrpSpPr>
        <p:grpSpPr bwMode="auto">
          <a:xfrm>
            <a:off x="4067175" y="4471988"/>
            <a:ext cx="1368425" cy="923925"/>
            <a:chOff x="2381" y="2817"/>
            <a:chExt cx="862" cy="582"/>
          </a:xfrm>
        </p:grpSpPr>
        <p:sp>
          <p:nvSpPr>
            <p:cNvPr id="505877" name="Rectangle 21"/>
            <p:cNvSpPr>
              <a:spLocks noChangeArrowheads="1"/>
            </p:cNvSpPr>
            <p:nvPr/>
          </p:nvSpPr>
          <p:spPr bwMode="auto">
            <a:xfrm>
              <a:off x="2381" y="2817"/>
              <a:ext cx="862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000">
                  <a:solidFill>
                    <a:schemeClr val="tx2"/>
                  </a:solidFill>
                  <a:latin typeface="Arial" charset="0"/>
                </a:rPr>
                <a:t>= metadata</a:t>
              </a:r>
            </a:p>
          </p:txBody>
        </p:sp>
        <p:cxnSp>
          <p:nvCxnSpPr>
            <p:cNvPr id="505878" name="AutoShape 22"/>
            <p:cNvCxnSpPr>
              <a:cxnSpLocks noChangeShapeType="1"/>
              <a:stCxn id="505877" idx="2"/>
            </p:cNvCxnSpPr>
            <p:nvPr/>
          </p:nvCxnSpPr>
          <p:spPr bwMode="auto">
            <a:xfrm>
              <a:off x="2812" y="3119"/>
              <a:ext cx="0" cy="280"/>
            </a:xfrm>
            <a:prstGeom prst="straightConnector1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4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23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E6C0-D290-499C-ABBF-C618B689D5D0}" type="slidenum">
              <a:rPr lang="it-IT"/>
              <a:pPr/>
              <a:t>80</a:t>
            </a:fld>
            <a:endParaRPr lang="it-IT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the mapping, 4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 is </a:t>
            </a:r>
            <a:r>
              <a:rPr lang="en-US" b="1">
                <a:solidFill>
                  <a:schemeClr val="accent2"/>
                </a:solidFill>
              </a:rPr>
              <a:t>surjective</a:t>
            </a:r>
            <a:r>
              <a:rPr lang="en-US"/>
              <a:t> if every element of I(S2) is associated with at least one element of I(S1) </a:t>
            </a:r>
          </a:p>
          <a:p>
            <a:pPr lvl="1"/>
            <a:r>
              <a:rPr lang="en-US"/>
              <a:t>the inverse of f is total</a:t>
            </a:r>
          </a:p>
        </p:txBody>
      </p:sp>
      <p:sp>
        <p:nvSpPr>
          <p:cNvPr id="268292" name="Oval 4"/>
          <p:cNvSpPr>
            <a:spLocks noChangeArrowheads="1"/>
          </p:cNvSpPr>
          <p:nvPr/>
        </p:nvSpPr>
        <p:spPr bwMode="auto">
          <a:xfrm>
            <a:off x="1547813" y="3357563"/>
            <a:ext cx="1800225" cy="2376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8293" name="Text Box 5"/>
          <p:cNvSpPr txBox="1">
            <a:spLocks noChangeArrowheads="1"/>
          </p:cNvSpPr>
          <p:nvPr/>
        </p:nvSpPr>
        <p:spPr bwMode="auto">
          <a:xfrm>
            <a:off x="1166813" y="2684463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I(S1)</a:t>
            </a:r>
          </a:p>
        </p:txBody>
      </p:sp>
      <p:sp>
        <p:nvSpPr>
          <p:cNvPr id="268294" name="Text Box 6"/>
          <p:cNvSpPr txBox="1">
            <a:spLocks noChangeArrowheads="1"/>
          </p:cNvSpPr>
          <p:nvPr/>
        </p:nvSpPr>
        <p:spPr bwMode="auto">
          <a:xfrm>
            <a:off x="7256463" y="2684463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I(S2)</a:t>
            </a:r>
          </a:p>
        </p:txBody>
      </p:sp>
      <p:sp>
        <p:nvSpPr>
          <p:cNvPr id="268295" name="Oval 7"/>
          <p:cNvSpPr>
            <a:spLocks noChangeArrowheads="1"/>
          </p:cNvSpPr>
          <p:nvPr/>
        </p:nvSpPr>
        <p:spPr bwMode="auto">
          <a:xfrm>
            <a:off x="5867400" y="3357563"/>
            <a:ext cx="1800225" cy="2376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8296" name="Oval 8"/>
          <p:cNvSpPr>
            <a:spLocks noChangeArrowheads="1"/>
          </p:cNvSpPr>
          <p:nvPr/>
        </p:nvSpPr>
        <p:spPr bwMode="auto">
          <a:xfrm>
            <a:off x="2268538" y="4149725"/>
            <a:ext cx="71437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8297" name="Oval 9"/>
          <p:cNvSpPr>
            <a:spLocks noChangeArrowheads="1"/>
          </p:cNvSpPr>
          <p:nvPr/>
        </p:nvSpPr>
        <p:spPr bwMode="auto">
          <a:xfrm>
            <a:off x="6661150" y="4197350"/>
            <a:ext cx="71438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8298" name="Freeform 10"/>
          <p:cNvSpPr>
            <a:spLocks/>
          </p:cNvSpPr>
          <p:nvPr/>
        </p:nvSpPr>
        <p:spPr bwMode="auto">
          <a:xfrm>
            <a:off x="2268538" y="3284538"/>
            <a:ext cx="4391025" cy="936625"/>
          </a:xfrm>
          <a:custGeom>
            <a:avLst/>
            <a:gdLst>
              <a:gd name="T0" fmla="*/ 0 w 2766"/>
              <a:gd name="T1" fmla="*/ 590 h 590"/>
              <a:gd name="T2" fmla="*/ 1451 w 2766"/>
              <a:gd name="T3" fmla="*/ 0 h 590"/>
              <a:gd name="T4" fmla="*/ 2766 w 2766"/>
              <a:gd name="T5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6" h="590">
                <a:moveTo>
                  <a:pt x="0" y="590"/>
                </a:moveTo>
                <a:cubicBezTo>
                  <a:pt x="495" y="295"/>
                  <a:pt x="990" y="0"/>
                  <a:pt x="1451" y="0"/>
                </a:cubicBezTo>
                <a:cubicBezTo>
                  <a:pt x="1912" y="0"/>
                  <a:pt x="2547" y="492"/>
                  <a:pt x="2766" y="5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8299" name="Freeform 11"/>
          <p:cNvSpPr>
            <a:spLocks/>
          </p:cNvSpPr>
          <p:nvPr/>
        </p:nvSpPr>
        <p:spPr bwMode="auto">
          <a:xfrm>
            <a:off x="2268538" y="3716338"/>
            <a:ext cx="4535487" cy="1225550"/>
          </a:xfrm>
          <a:custGeom>
            <a:avLst/>
            <a:gdLst>
              <a:gd name="T0" fmla="*/ 0 w 2766"/>
              <a:gd name="T1" fmla="*/ 590 h 590"/>
              <a:gd name="T2" fmla="*/ 1451 w 2766"/>
              <a:gd name="T3" fmla="*/ 0 h 590"/>
              <a:gd name="T4" fmla="*/ 2766 w 2766"/>
              <a:gd name="T5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6" h="590">
                <a:moveTo>
                  <a:pt x="0" y="590"/>
                </a:moveTo>
                <a:cubicBezTo>
                  <a:pt x="495" y="295"/>
                  <a:pt x="990" y="0"/>
                  <a:pt x="1451" y="0"/>
                </a:cubicBezTo>
                <a:cubicBezTo>
                  <a:pt x="1912" y="0"/>
                  <a:pt x="2547" y="492"/>
                  <a:pt x="2766" y="5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8300" name="Oval 12"/>
          <p:cNvSpPr>
            <a:spLocks noChangeArrowheads="1"/>
          </p:cNvSpPr>
          <p:nvPr/>
        </p:nvSpPr>
        <p:spPr bwMode="auto">
          <a:xfrm>
            <a:off x="6781800" y="4910138"/>
            <a:ext cx="71438" cy="7143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8301" name="Oval 13"/>
          <p:cNvSpPr>
            <a:spLocks noChangeArrowheads="1"/>
          </p:cNvSpPr>
          <p:nvPr/>
        </p:nvSpPr>
        <p:spPr bwMode="auto">
          <a:xfrm>
            <a:off x="2195513" y="4941888"/>
            <a:ext cx="71437" cy="7143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8302" name="Freeform 14"/>
          <p:cNvSpPr>
            <a:spLocks/>
          </p:cNvSpPr>
          <p:nvPr/>
        </p:nvSpPr>
        <p:spPr bwMode="auto">
          <a:xfrm rot="-447253">
            <a:off x="2195513" y="2636838"/>
            <a:ext cx="4319587" cy="1295400"/>
          </a:xfrm>
          <a:custGeom>
            <a:avLst/>
            <a:gdLst>
              <a:gd name="T0" fmla="*/ 0 w 2766"/>
              <a:gd name="T1" fmla="*/ 590 h 590"/>
              <a:gd name="T2" fmla="*/ 1451 w 2766"/>
              <a:gd name="T3" fmla="*/ 0 h 590"/>
              <a:gd name="T4" fmla="*/ 2766 w 2766"/>
              <a:gd name="T5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6" h="590">
                <a:moveTo>
                  <a:pt x="0" y="590"/>
                </a:moveTo>
                <a:cubicBezTo>
                  <a:pt x="495" y="295"/>
                  <a:pt x="990" y="0"/>
                  <a:pt x="1451" y="0"/>
                </a:cubicBezTo>
                <a:cubicBezTo>
                  <a:pt x="1912" y="0"/>
                  <a:pt x="2547" y="492"/>
                  <a:pt x="2766" y="5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8303" name="Oval 15"/>
          <p:cNvSpPr>
            <a:spLocks noChangeArrowheads="1"/>
          </p:cNvSpPr>
          <p:nvPr/>
        </p:nvSpPr>
        <p:spPr bwMode="auto">
          <a:xfrm>
            <a:off x="6588125" y="3644900"/>
            <a:ext cx="71438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8304" name="Oval 16"/>
          <p:cNvSpPr>
            <a:spLocks noChangeArrowheads="1"/>
          </p:cNvSpPr>
          <p:nvPr/>
        </p:nvSpPr>
        <p:spPr bwMode="auto">
          <a:xfrm>
            <a:off x="2339975" y="5157788"/>
            <a:ext cx="71438" cy="7143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8305" name="Oval 17"/>
          <p:cNvSpPr>
            <a:spLocks noChangeArrowheads="1"/>
          </p:cNvSpPr>
          <p:nvPr/>
        </p:nvSpPr>
        <p:spPr bwMode="auto">
          <a:xfrm>
            <a:off x="6948488" y="4581525"/>
            <a:ext cx="71437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8306" name="Freeform 18"/>
          <p:cNvSpPr>
            <a:spLocks/>
          </p:cNvSpPr>
          <p:nvPr/>
        </p:nvSpPr>
        <p:spPr bwMode="auto">
          <a:xfrm rot="-498292">
            <a:off x="2544763" y="4652963"/>
            <a:ext cx="4259262" cy="585787"/>
          </a:xfrm>
          <a:custGeom>
            <a:avLst/>
            <a:gdLst>
              <a:gd name="T0" fmla="*/ 0 w 2766"/>
              <a:gd name="T1" fmla="*/ 590 h 590"/>
              <a:gd name="T2" fmla="*/ 1451 w 2766"/>
              <a:gd name="T3" fmla="*/ 0 h 590"/>
              <a:gd name="T4" fmla="*/ 2766 w 2766"/>
              <a:gd name="T5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6" h="590">
                <a:moveTo>
                  <a:pt x="0" y="590"/>
                </a:moveTo>
                <a:cubicBezTo>
                  <a:pt x="495" y="295"/>
                  <a:pt x="990" y="0"/>
                  <a:pt x="1451" y="0"/>
                </a:cubicBezTo>
                <a:cubicBezTo>
                  <a:pt x="1912" y="0"/>
                  <a:pt x="2547" y="492"/>
                  <a:pt x="2766" y="5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8307" name="Oval 19"/>
          <p:cNvSpPr>
            <a:spLocks noChangeArrowheads="1"/>
          </p:cNvSpPr>
          <p:nvPr/>
        </p:nvSpPr>
        <p:spPr bwMode="auto">
          <a:xfrm>
            <a:off x="2555875" y="5518150"/>
            <a:ext cx="71438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8308" name="Text Box 20"/>
          <p:cNvSpPr txBox="1">
            <a:spLocks noChangeArrowheads="1"/>
          </p:cNvSpPr>
          <p:nvPr/>
        </p:nvSpPr>
        <p:spPr bwMode="auto">
          <a:xfrm>
            <a:off x="6732588" y="4292600"/>
            <a:ext cx="1081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46262462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308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9C8E-BA54-4A21-8FA0-D6D9A4C6F9E6}" type="slidenum">
              <a:rPr lang="it-IT"/>
              <a:pPr/>
              <a:t>81</a:t>
            </a:fld>
            <a:endParaRPr lang="it-IT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capacity </a:t>
            </a:r>
            <a:br>
              <a:rPr lang="en-US"/>
            </a:br>
            <a:r>
              <a:rPr lang="en-US"/>
              <a:t>and properties of the mapping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the mapping is </a:t>
            </a:r>
            <a:r>
              <a:rPr lang="en-US">
                <a:solidFill>
                  <a:schemeClr val="accent2"/>
                </a:solidFill>
              </a:rPr>
              <a:t>functional</a:t>
            </a:r>
            <a:r>
              <a:rPr lang="en-US"/>
              <a:t>, </a:t>
            </a:r>
            <a:r>
              <a:rPr lang="en-US">
                <a:solidFill>
                  <a:schemeClr val="accent2"/>
                </a:solidFill>
              </a:rPr>
              <a:t>total</a:t>
            </a:r>
            <a:r>
              <a:rPr lang="en-US"/>
              <a:t> and </a:t>
            </a:r>
            <a:r>
              <a:rPr lang="en-US">
                <a:solidFill>
                  <a:schemeClr val="accent2"/>
                </a:solidFill>
              </a:rPr>
              <a:t>injective</a:t>
            </a:r>
            <a:r>
              <a:rPr lang="en-US"/>
              <a:t>, then </a:t>
            </a:r>
          </a:p>
          <a:p>
            <a:pPr lvl="1"/>
            <a:r>
              <a:rPr lang="en-US" b="1">
                <a:solidFill>
                  <a:schemeClr val="accent2"/>
                </a:solidFill>
              </a:rPr>
              <a:t>S2 dominates S1</a:t>
            </a:r>
          </a:p>
          <a:p>
            <a:r>
              <a:rPr lang="en-US"/>
              <a:t>Note:</a:t>
            </a:r>
          </a:p>
          <a:p>
            <a:pPr lvl="1"/>
            <a:r>
              <a:rPr lang="en-US"/>
              <a:t>This implies that it is a bijection between </a:t>
            </a:r>
          </a:p>
          <a:p>
            <a:pPr lvl="2">
              <a:buFontTx/>
              <a:buNone/>
            </a:pPr>
            <a:r>
              <a:rPr lang="en-US"/>
              <a:t>	I(S1) and a subset of I(S2)</a:t>
            </a:r>
          </a:p>
        </p:txBody>
      </p:sp>
    </p:spTree>
    <p:extLst>
      <p:ext uri="{BB962C8B-B14F-4D97-AF65-F5344CB8AC3E}">
        <p14:creationId xmlns:p14="http://schemas.microsoft.com/office/powerpoint/2010/main" val="34969475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FF9A-67BE-4650-9D8B-EFA2549FB377}" type="slidenum">
              <a:rPr lang="it-IT"/>
              <a:pPr/>
              <a:t>82</a:t>
            </a:fld>
            <a:endParaRPr lang="it-IT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capacity </a:t>
            </a:r>
            <a:br>
              <a:rPr lang="en-US"/>
            </a:br>
            <a:r>
              <a:rPr lang="en-US"/>
              <a:t>and properties of the mapping, 2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the mapping is </a:t>
            </a:r>
            <a:r>
              <a:rPr lang="en-US">
                <a:solidFill>
                  <a:schemeClr val="accent2"/>
                </a:solidFill>
              </a:rPr>
              <a:t>functional</a:t>
            </a:r>
            <a:r>
              <a:rPr lang="en-US"/>
              <a:t>, </a:t>
            </a:r>
            <a:r>
              <a:rPr lang="en-US">
                <a:solidFill>
                  <a:schemeClr val="accent2"/>
                </a:solidFill>
              </a:rPr>
              <a:t>total</a:t>
            </a:r>
            <a:r>
              <a:rPr lang="en-US"/>
              <a:t>, </a:t>
            </a:r>
            <a:r>
              <a:rPr lang="en-US">
                <a:solidFill>
                  <a:schemeClr val="accent2"/>
                </a:solidFill>
              </a:rPr>
              <a:t>injective</a:t>
            </a:r>
            <a:r>
              <a:rPr lang="en-US"/>
              <a:t>, and </a:t>
            </a:r>
            <a:r>
              <a:rPr lang="en-US">
                <a:solidFill>
                  <a:schemeClr val="accent2"/>
                </a:solidFill>
              </a:rPr>
              <a:t>surjective</a:t>
            </a:r>
            <a:r>
              <a:rPr lang="en-US"/>
              <a:t> then </a:t>
            </a:r>
          </a:p>
          <a:p>
            <a:pPr lvl="1"/>
            <a:r>
              <a:rPr lang="en-US" b="1">
                <a:solidFill>
                  <a:schemeClr val="accent2"/>
                </a:solidFill>
              </a:rPr>
              <a:t>S2 and S1 are equivalent</a:t>
            </a:r>
          </a:p>
          <a:p>
            <a:r>
              <a:rPr lang="en-US"/>
              <a:t>Note:</a:t>
            </a:r>
          </a:p>
          <a:p>
            <a:pPr lvl="1"/>
            <a:r>
              <a:rPr lang="en-US"/>
              <a:t>This implies that it is a bijection between </a:t>
            </a:r>
          </a:p>
          <a:p>
            <a:pPr lvl="2">
              <a:buFontTx/>
              <a:buNone/>
            </a:pPr>
            <a:r>
              <a:rPr lang="en-US"/>
              <a:t>	I(S1) and I(S2)</a:t>
            </a:r>
          </a:p>
        </p:txBody>
      </p:sp>
    </p:spTree>
    <p:extLst>
      <p:ext uri="{BB962C8B-B14F-4D97-AF65-F5344CB8AC3E}">
        <p14:creationId xmlns:p14="http://schemas.microsoft.com/office/powerpoint/2010/main" val="6404718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1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9903-7854-4C1E-A18E-4232B766BA28}" type="slidenum">
              <a:rPr lang="it-IT"/>
              <a:pPr/>
              <a:t>83</a:t>
            </a:fld>
            <a:endParaRPr lang="it-IT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Schema integration and translation tasks: </a:t>
            </a:r>
            <a:br>
              <a:rPr lang="en-US"/>
            </a:br>
            <a:r>
              <a:rPr lang="en-US"/>
              <a:t>a taxonomy of goals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(Miller et al 1993)</a:t>
            </a:r>
          </a:p>
          <a:p>
            <a:r>
              <a:rPr lang="en-US" dirty="0"/>
              <a:t>Schemas S1 and S2, with S1 used as interface for s2</a:t>
            </a:r>
          </a:p>
          <a:p>
            <a:r>
              <a:rPr lang="en-US" dirty="0">
                <a:hlinkClick r:id="rId3" action="ppaction://hlinksldjump"/>
              </a:rPr>
              <a:t>G1</a:t>
            </a:r>
            <a:r>
              <a:rPr lang="en-US" dirty="0"/>
              <a:t>: querying via S1 the data handled by S2 (a view)</a:t>
            </a:r>
          </a:p>
          <a:p>
            <a:r>
              <a:rPr lang="en-US" dirty="0">
                <a:hlinkClick r:id="rId4" action="ppaction://hlinksldjump"/>
              </a:rPr>
              <a:t>G2</a:t>
            </a:r>
            <a:r>
              <a:rPr lang="en-US" dirty="0"/>
              <a:t>: G1 + viewing the whole </a:t>
            </a:r>
            <a:r>
              <a:rPr lang="en-US" dirty="0" err="1"/>
              <a:t>db</a:t>
            </a:r>
            <a:r>
              <a:rPr lang="en-US" dirty="0"/>
              <a:t> of S2 through S1</a:t>
            </a:r>
          </a:p>
          <a:p>
            <a:r>
              <a:rPr lang="en-US" dirty="0">
                <a:hlinkClick r:id="rId5" action="ppaction://hlinksldjump"/>
              </a:rPr>
              <a:t>G3</a:t>
            </a:r>
            <a:r>
              <a:rPr lang="en-US" dirty="0"/>
              <a:t>: G2 + updating the </a:t>
            </a:r>
            <a:r>
              <a:rPr lang="en-US" dirty="0" err="1"/>
              <a:t>db</a:t>
            </a:r>
            <a:r>
              <a:rPr lang="en-US" dirty="0"/>
              <a:t> of S2 through S1</a:t>
            </a:r>
          </a:p>
          <a:p>
            <a:r>
              <a:rPr lang="en-US" dirty="0">
                <a:hlinkClick r:id="rId6" action="ppaction://hlinksldjump"/>
              </a:rPr>
              <a:t>G4</a:t>
            </a:r>
            <a:r>
              <a:rPr lang="en-US" dirty="0"/>
              <a:t>: querying S2 via S1 and S1 via S2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3708400" y="5507038"/>
            <a:ext cx="1439863" cy="514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S2</a:t>
            </a:r>
          </a:p>
        </p:txBody>
      </p:sp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3708400" y="4568825"/>
            <a:ext cx="1439863" cy="515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S1</a:t>
            </a:r>
          </a:p>
        </p:txBody>
      </p:sp>
      <p:cxnSp>
        <p:nvCxnSpPr>
          <p:cNvPr id="271366" name="AutoShape 6"/>
          <p:cNvCxnSpPr>
            <a:cxnSpLocks noChangeShapeType="1"/>
            <a:stCxn id="271365" idx="2"/>
            <a:endCxn id="271364" idx="0"/>
          </p:cNvCxnSpPr>
          <p:nvPr/>
        </p:nvCxnSpPr>
        <p:spPr bwMode="auto">
          <a:xfrm>
            <a:off x="4429125" y="5084763"/>
            <a:ext cx="0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1367" name="Line 7"/>
          <p:cNvSpPr>
            <a:spLocks noChangeShapeType="1"/>
          </p:cNvSpPr>
          <p:nvPr/>
        </p:nvSpPr>
        <p:spPr bwMode="auto">
          <a:xfrm>
            <a:off x="4427538" y="4238625"/>
            <a:ext cx="1587" cy="342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1370" name="Text Box 10"/>
          <p:cNvSpPr txBox="1">
            <a:spLocks noChangeArrowheads="1"/>
          </p:cNvSpPr>
          <p:nvPr/>
        </p:nvSpPr>
        <p:spPr bwMode="auto">
          <a:xfrm>
            <a:off x="4067175" y="50847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f</a:t>
            </a:r>
          </a:p>
        </p:txBody>
      </p:sp>
      <p:sp>
        <p:nvSpPr>
          <p:cNvPr id="271371" name="Text Box 11"/>
          <p:cNvSpPr txBox="1">
            <a:spLocks noChangeArrowheads="1"/>
          </p:cNvSpPr>
          <p:nvPr/>
        </p:nvSpPr>
        <p:spPr bwMode="auto">
          <a:xfrm>
            <a:off x="4067175" y="40767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3342549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5CC6-F662-4733-8976-D440D8BC9DCD}" type="slidenum">
              <a:rPr lang="it-IT"/>
              <a:pPr/>
              <a:t>84</a:t>
            </a:fld>
            <a:endParaRPr lang="it-IT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View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G1: querying via S1 the data handled by S2 (a view)</a:t>
            </a:r>
          </a:p>
          <a:p>
            <a:pPr lvl="1"/>
            <a:r>
              <a:rPr lang="en-US"/>
              <a:t>We need a total function f (the view definition) from I(S1) to I(S2) </a:t>
            </a:r>
          </a:p>
          <a:p>
            <a:pPr lvl="1"/>
            <a:r>
              <a:rPr lang="en-US"/>
              <a:t>q(i1) = q(f(i2) = (q </a:t>
            </a:r>
            <a:r>
              <a:rPr lang="en-US">
                <a:cs typeface="Arial" charset="0"/>
              </a:rPr>
              <a:t>○ f) (i2) </a:t>
            </a:r>
          </a:p>
          <a:p>
            <a:pPr lvl="1"/>
            <a:r>
              <a:rPr lang="en-US">
                <a:cs typeface="Arial" charset="0"/>
              </a:rPr>
              <a:t>No need for equivalence nor for dominance</a:t>
            </a:r>
          </a:p>
        </p:txBody>
      </p:sp>
      <p:sp>
        <p:nvSpPr>
          <p:cNvPr id="272388" name="Rectangle 4"/>
          <p:cNvSpPr>
            <a:spLocks noChangeArrowheads="1"/>
          </p:cNvSpPr>
          <p:nvPr/>
        </p:nvSpPr>
        <p:spPr bwMode="auto">
          <a:xfrm>
            <a:off x="3708400" y="5507038"/>
            <a:ext cx="1439863" cy="514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S2</a:t>
            </a:r>
          </a:p>
        </p:txBody>
      </p:sp>
      <p:sp>
        <p:nvSpPr>
          <p:cNvPr id="272389" name="Rectangle 5"/>
          <p:cNvSpPr>
            <a:spLocks noChangeArrowheads="1"/>
          </p:cNvSpPr>
          <p:nvPr/>
        </p:nvSpPr>
        <p:spPr bwMode="auto">
          <a:xfrm>
            <a:off x="3708400" y="4568825"/>
            <a:ext cx="1439863" cy="515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S1</a:t>
            </a:r>
          </a:p>
        </p:txBody>
      </p:sp>
      <p:cxnSp>
        <p:nvCxnSpPr>
          <p:cNvPr id="272390" name="AutoShape 6"/>
          <p:cNvCxnSpPr>
            <a:cxnSpLocks noChangeShapeType="1"/>
            <a:stCxn id="272389" idx="2"/>
            <a:endCxn id="272388" idx="0"/>
          </p:cNvCxnSpPr>
          <p:nvPr/>
        </p:nvCxnSpPr>
        <p:spPr bwMode="auto">
          <a:xfrm>
            <a:off x="4429125" y="5084763"/>
            <a:ext cx="0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2391" name="Line 7"/>
          <p:cNvSpPr>
            <a:spLocks noChangeShapeType="1"/>
          </p:cNvSpPr>
          <p:nvPr/>
        </p:nvSpPr>
        <p:spPr bwMode="auto">
          <a:xfrm>
            <a:off x="4427538" y="4238625"/>
            <a:ext cx="1587" cy="342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2392" name="Text Box 8"/>
          <p:cNvSpPr txBox="1">
            <a:spLocks noChangeArrowheads="1"/>
          </p:cNvSpPr>
          <p:nvPr/>
        </p:nvSpPr>
        <p:spPr bwMode="auto">
          <a:xfrm>
            <a:off x="4067175" y="50847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f</a:t>
            </a:r>
          </a:p>
        </p:txBody>
      </p:sp>
      <p:sp>
        <p:nvSpPr>
          <p:cNvPr id="272393" name="Text Box 9"/>
          <p:cNvSpPr txBox="1">
            <a:spLocks noChangeArrowheads="1"/>
          </p:cNvSpPr>
          <p:nvPr/>
        </p:nvSpPr>
        <p:spPr bwMode="auto">
          <a:xfrm>
            <a:off x="4067175" y="40767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q</a:t>
            </a:r>
          </a:p>
        </p:txBody>
      </p:sp>
      <p:sp>
        <p:nvSpPr>
          <p:cNvPr id="272394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10800000">
            <a:off x="8315325" y="5803900"/>
            <a:ext cx="504825" cy="4333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21630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92" grpId="0"/>
      <p:bldP spid="272394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CF5C-663C-4D52-9BF2-799E3BB725B5}" type="slidenum">
              <a:rPr lang="it-IT"/>
              <a:pPr/>
              <a:t>85</a:t>
            </a:fld>
            <a:endParaRPr lang="it-IT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view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G2: querying via S1 the data handled by S2 (a view) + viewing the whole db of S2 through S1</a:t>
            </a:r>
          </a:p>
          <a:p>
            <a:pPr lvl="1"/>
            <a:r>
              <a:rPr lang="en-US"/>
              <a:t>No information should be lost</a:t>
            </a:r>
          </a:p>
          <a:p>
            <a:pPr lvl="1"/>
            <a:r>
              <a:rPr lang="en-US"/>
              <a:t>The view definition f must be a total injective function from I(S2) to I(S1) </a:t>
            </a:r>
          </a:p>
          <a:p>
            <a:pPr lvl="1"/>
            <a:r>
              <a:rPr lang="en-US"/>
              <a:t>We need that </a:t>
            </a:r>
            <a:r>
              <a:rPr lang="en-US" b="1">
                <a:solidFill>
                  <a:schemeClr val="accent2"/>
                </a:solidFill>
              </a:rPr>
              <a:t>S1 dominates S2</a:t>
            </a:r>
            <a:endParaRPr lang="en-US">
              <a:cs typeface="Arial" charset="0"/>
            </a:endParaRP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3708400" y="5507038"/>
            <a:ext cx="1439863" cy="514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S2</a:t>
            </a:r>
          </a:p>
        </p:txBody>
      </p:sp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3708400" y="4568825"/>
            <a:ext cx="1439863" cy="515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S1</a:t>
            </a:r>
          </a:p>
        </p:txBody>
      </p:sp>
      <p:cxnSp>
        <p:nvCxnSpPr>
          <p:cNvPr id="273414" name="AutoShape 6"/>
          <p:cNvCxnSpPr>
            <a:cxnSpLocks noChangeShapeType="1"/>
            <a:stCxn id="273413" idx="2"/>
            <a:endCxn id="273412" idx="0"/>
          </p:cNvCxnSpPr>
          <p:nvPr/>
        </p:nvCxnSpPr>
        <p:spPr bwMode="auto">
          <a:xfrm>
            <a:off x="4429125" y="5084763"/>
            <a:ext cx="0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3415" name="Line 7"/>
          <p:cNvSpPr>
            <a:spLocks noChangeShapeType="1"/>
          </p:cNvSpPr>
          <p:nvPr/>
        </p:nvSpPr>
        <p:spPr bwMode="auto">
          <a:xfrm>
            <a:off x="4427538" y="4238625"/>
            <a:ext cx="1587" cy="342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3416" name="Text Box 8"/>
          <p:cNvSpPr txBox="1">
            <a:spLocks noChangeArrowheads="1"/>
          </p:cNvSpPr>
          <p:nvPr/>
        </p:nvSpPr>
        <p:spPr bwMode="auto">
          <a:xfrm>
            <a:off x="4067175" y="50847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f</a:t>
            </a:r>
          </a:p>
        </p:txBody>
      </p:sp>
      <p:sp>
        <p:nvSpPr>
          <p:cNvPr id="273417" name="Text Box 9"/>
          <p:cNvSpPr txBox="1">
            <a:spLocks noChangeArrowheads="1"/>
          </p:cNvSpPr>
          <p:nvPr/>
        </p:nvSpPr>
        <p:spPr bwMode="auto">
          <a:xfrm>
            <a:off x="4067175" y="40767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q</a:t>
            </a:r>
          </a:p>
        </p:txBody>
      </p:sp>
      <p:sp>
        <p:nvSpPr>
          <p:cNvPr id="14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10800000">
            <a:off x="8315325" y="5803900"/>
            <a:ext cx="504825" cy="4333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4844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57B6-E7D5-4318-B90B-47C4067D68E6}" type="slidenum">
              <a:rPr lang="it-IT"/>
              <a:pPr/>
              <a:t>86</a:t>
            </a:fld>
            <a:endParaRPr lang="it-IT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updatable view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G3: </a:t>
            </a:r>
            <a:r>
              <a:rPr lang="en-US" dirty="0"/>
              <a:t>querying via S1 … + viewing the whole </a:t>
            </a:r>
            <a:r>
              <a:rPr lang="en-US" dirty="0" err="1"/>
              <a:t>db</a:t>
            </a:r>
            <a:r>
              <a:rPr lang="en-US" dirty="0"/>
              <a:t> of S2 through S1 + updating the </a:t>
            </a:r>
            <a:r>
              <a:rPr lang="en-US" dirty="0" err="1"/>
              <a:t>db</a:t>
            </a:r>
            <a:r>
              <a:rPr lang="en-US" dirty="0"/>
              <a:t> of S2 through S1</a:t>
            </a:r>
          </a:p>
          <a:p>
            <a:pPr lvl="1"/>
            <a:r>
              <a:rPr lang="en-US" dirty="0"/>
              <a:t>Every allowed instance of S1 should correspond to an instance of S2</a:t>
            </a:r>
          </a:p>
          <a:p>
            <a:pPr lvl="1"/>
            <a:r>
              <a:rPr lang="en-US" dirty="0"/>
              <a:t>The view definition f must be an injective </a:t>
            </a:r>
            <a:r>
              <a:rPr lang="en-US" dirty="0" err="1"/>
              <a:t>surjective</a:t>
            </a:r>
            <a:r>
              <a:rPr lang="en-US" dirty="0"/>
              <a:t> function : a </a:t>
            </a:r>
            <a:r>
              <a:rPr lang="en-US" dirty="0" err="1"/>
              <a:t>bijection</a:t>
            </a:r>
            <a:endParaRPr lang="en-US" dirty="0"/>
          </a:p>
          <a:p>
            <a:pPr lvl="1"/>
            <a:r>
              <a:rPr lang="en-US" dirty="0"/>
              <a:t>We need equivalence</a:t>
            </a:r>
          </a:p>
          <a:p>
            <a:pPr lvl="1"/>
            <a:endParaRPr lang="en-US" dirty="0">
              <a:cs typeface="Arial" charset="0"/>
            </a:endParaRPr>
          </a:p>
        </p:txBody>
      </p:sp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3708400" y="5507038"/>
            <a:ext cx="1439863" cy="514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S2</a:t>
            </a:r>
          </a:p>
        </p:txBody>
      </p:sp>
      <p:sp>
        <p:nvSpPr>
          <p:cNvPr id="274437" name="Rectangle 5"/>
          <p:cNvSpPr>
            <a:spLocks noChangeArrowheads="1"/>
          </p:cNvSpPr>
          <p:nvPr/>
        </p:nvSpPr>
        <p:spPr bwMode="auto">
          <a:xfrm>
            <a:off x="3708400" y="4568825"/>
            <a:ext cx="1439863" cy="515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S1</a:t>
            </a:r>
          </a:p>
        </p:txBody>
      </p:sp>
      <p:cxnSp>
        <p:nvCxnSpPr>
          <p:cNvPr id="274438" name="AutoShape 6"/>
          <p:cNvCxnSpPr>
            <a:cxnSpLocks noChangeShapeType="1"/>
            <a:stCxn id="274437" idx="2"/>
            <a:endCxn id="274436" idx="0"/>
          </p:cNvCxnSpPr>
          <p:nvPr/>
        </p:nvCxnSpPr>
        <p:spPr bwMode="auto">
          <a:xfrm>
            <a:off x="4429125" y="5084763"/>
            <a:ext cx="0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4439" name="Line 7"/>
          <p:cNvSpPr>
            <a:spLocks noChangeShapeType="1"/>
          </p:cNvSpPr>
          <p:nvPr/>
        </p:nvSpPr>
        <p:spPr bwMode="auto">
          <a:xfrm>
            <a:off x="4427538" y="4238625"/>
            <a:ext cx="1587" cy="342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4440" name="Text Box 8"/>
          <p:cNvSpPr txBox="1">
            <a:spLocks noChangeArrowheads="1"/>
          </p:cNvSpPr>
          <p:nvPr/>
        </p:nvSpPr>
        <p:spPr bwMode="auto">
          <a:xfrm>
            <a:off x="4067175" y="50847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f</a:t>
            </a:r>
          </a:p>
        </p:txBody>
      </p:sp>
      <p:sp>
        <p:nvSpPr>
          <p:cNvPr id="274441" name="Text Box 9"/>
          <p:cNvSpPr txBox="1">
            <a:spLocks noChangeArrowheads="1"/>
          </p:cNvSpPr>
          <p:nvPr/>
        </p:nvSpPr>
        <p:spPr bwMode="auto">
          <a:xfrm>
            <a:off x="4067175" y="40767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q</a:t>
            </a:r>
          </a:p>
        </p:txBody>
      </p:sp>
      <p:sp>
        <p:nvSpPr>
          <p:cNvPr id="14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10800000">
            <a:off x="8315325" y="5803900"/>
            <a:ext cx="504825" cy="4333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81316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384E-E1C5-4CDF-BA59-C51E51F4B236}" type="slidenum">
              <a:rPr lang="it-IT"/>
              <a:pPr/>
              <a:t>87</a:t>
            </a:fld>
            <a:endParaRPr lang="it-IT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Bidirectional view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G4: querying S2 via S1 and S1 via S2</a:t>
            </a:r>
          </a:p>
          <a:p>
            <a:pPr lvl="1"/>
            <a:r>
              <a:rPr lang="en-US"/>
              <a:t>There are two mappings, but they are meaningful in practice if one is the inverse of the other</a:t>
            </a:r>
          </a:p>
          <a:p>
            <a:pPr lvl="1"/>
            <a:r>
              <a:rPr lang="en-US"/>
              <a:t>So, the mapping f should be total and functional, and its inverse should also be total and functional:</a:t>
            </a:r>
          </a:p>
          <a:p>
            <a:pPr lvl="2"/>
            <a:r>
              <a:rPr lang="en-US"/>
              <a:t>Totality of the inverse means surjectivity of f</a:t>
            </a:r>
          </a:p>
          <a:p>
            <a:pPr lvl="2"/>
            <a:r>
              <a:rPr lang="en-US"/>
              <a:t>Functionality means injectivity of f</a:t>
            </a:r>
          </a:p>
          <a:p>
            <a:pPr lvl="2">
              <a:buFontTx/>
              <a:buNone/>
            </a:pPr>
            <a:r>
              <a:rPr lang="en-US"/>
              <a:t>Therefore, the mapping should be bijective:</a:t>
            </a:r>
          </a:p>
          <a:p>
            <a:pPr lvl="2"/>
            <a:r>
              <a:rPr lang="en-US"/>
              <a:t>equivalence</a:t>
            </a:r>
            <a:br>
              <a:rPr lang="en-US"/>
            </a:b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2223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1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66BD-93D1-41AE-96CC-70F2C974FFEF}" type="slidenum">
              <a:rPr lang="it-IT"/>
              <a:pPr/>
              <a:t>88</a:t>
            </a:fld>
            <a:endParaRPr lang="it-IT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integration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149725"/>
            <a:ext cx="7772400" cy="1943100"/>
          </a:xfrm>
        </p:spPr>
        <p:txBody>
          <a:bodyPr/>
          <a:lstStyle/>
          <a:p>
            <a:r>
              <a:rPr lang="en-US"/>
              <a:t>f a mapping from the union of the local schemas to the integrated view</a:t>
            </a:r>
          </a:p>
          <a:p>
            <a:r>
              <a:rPr lang="en-US"/>
              <a:t>Goal: </a:t>
            </a:r>
            <a:r>
              <a:rPr lang="en-US" b="1">
                <a:solidFill>
                  <a:schemeClr val="accent2"/>
                </a:solidFill>
              </a:rPr>
              <a:t>total</a:t>
            </a:r>
            <a:r>
              <a:rPr lang="en-US"/>
              <a:t> (possibly </a:t>
            </a:r>
            <a:r>
              <a:rPr lang="en-US" b="1">
                <a:solidFill>
                  <a:srgbClr val="006600"/>
                </a:solidFill>
              </a:rPr>
              <a:t>updatable</a:t>
            </a:r>
            <a:r>
              <a:rPr lang="en-US"/>
              <a:t>) view</a:t>
            </a:r>
          </a:p>
          <a:p>
            <a:pPr lvl="1"/>
            <a:r>
              <a:rPr lang="en-US" b="1">
                <a:solidFill>
                  <a:schemeClr val="accent2"/>
                </a:solidFill>
              </a:rPr>
              <a:t>S1 dominates S2</a:t>
            </a:r>
            <a:r>
              <a:rPr lang="en-US"/>
              <a:t> or </a:t>
            </a:r>
            <a:r>
              <a:rPr lang="en-US" b="1">
                <a:solidFill>
                  <a:srgbClr val="006600"/>
                </a:solidFill>
              </a:rPr>
              <a:t>S1 equivalent to S2</a:t>
            </a:r>
          </a:p>
          <a:p>
            <a:pPr lvl="1"/>
            <a:endParaRPr lang="en-US"/>
          </a:p>
        </p:txBody>
      </p:sp>
      <p:grpSp>
        <p:nvGrpSpPr>
          <p:cNvPr id="276499" name="Group 19"/>
          <p:cNvGrpSpPr>
            <a:grpSpLocks/>
          </p:cNvGrpSpPr>
          <p:nvPr/>
        </p:nvGrpSpPr>
        <p:grpSpPr bwMode="auto">
          <a:xfrm>
            <a:off x="2268538" y="1341438"/>
            <a:ext cx="4535487" cy="2663825"/>
            <a:chOff x="1429" y="1253"/>
            <a:chExt cx="2857" cy="1678"/>
          </a:xfrm>
        </p:grpSpPr>
        <p:sp>
          <p:nvSpPr>
            <p:cNvPr id="276485" name="Rectangle 5"/>
            <p:cNvSpPr>
              <a:spLocks noChangeArrowheads="1"/>
            </p:cNvSpPr>
            <p:nvPr/>
          </p:nvSpPr>
          <p:spPr bwMode="auto">
            <a:xfrm>
              <a:off x="2404" y="1506"/>
              <a:ext cx="907" cy="3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S1</a:t>
              </a:r>
            </a:p>
          </p:txBody>
        </p:sp>
        <p:sp>
          <p:nvSpPr>
            <p:cNvPr id="276487" name="Line 7"/>
            <p:cNvSpPr>
              <a:spLocks noChangeShapeType="1"/>
            </p:cNvSpPr>
            <p:nvPr/>
          </p:nvSpPr>
          <p:spPr bwMode="auto">
            <a:xfrm>
              <a:off x="2857" y="1298"/>
              <a:ext cx="1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76488" name="Text Box 8"/>
            <p:cNvSpPr txBox="1">
              <a:spLocks noChangeArrowheads="1"/>
            </p:cNvSpPr>
            <p:nvPr/>
          </p:nvSpPr>
          <p:spPr bwMode="auto">
            <a:xfrm>
              <a:off x="2608" y="1888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f</a:t>
              </a:r>
            </a:p>
          </p:txBody>
        </p:sp>
        <p:grpSp>
          <p:nvGrpSpPr>
            <p:cNvPr id="276497" name="Group 17"/>
            <p:cNvGrpSpPr>
              <a:grpSpLocks/>
            </p:cNvGrpSpPr>
            <p:nvPr/>
          </p:nvGrpSpPr>
          <p:grpSpPr bwMode="auto">
            <a:xfrm>
              <a:off x="1588" y="2429"/>
              <a:ext cx="2540" cy="324"/>
              <a:chOff x="1610" y="2429"/>
              <a:chExt cx="2540" cy="324"/>
            </a:xfrm>
          </p:grpSpPr>
          <p:sp>
            <p:nvSpPr>
              <p:cNvPr id="276484" name="Rectangle 4"/>
              <p:cNvSpPr>
                <a:spLocks noChangeArrowheads="1"/>
              </p:cNvSpPr>
              <p:nvPr/>
            </p:nvSpPr>
            <p:spPr bwMode="auto">
              <a:xfrm>
                <a:off x="3243" y="2429"/>
                <a:ext cx="907" cy="3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charset="0"/>
                  </a:rPr>
                  <a:t>S22</a:t>
                </a:r>
              </a:p>
            </p:txBody>
          </p:sp>
          <p:sp>
            <p:nvSpPr>
              <p:cNvPr id="276490" name="Rectangle 10"/>
              <p:cNvSpPr>
                <a:spLocks noChangeArrowheads="1"/>
              </p:cNvSpPr>
              <p:nvPr/>
            </p:nvSpPr>
            <p:spPr bwMode="auto">
              <a:xfrm>
                <a:off x="1610" y="2429"/>
                <a:ext cx="907" cy="3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charset="0"/>
                  </a:rPr>
                  <a:t>S21</a:t>
                </a:r>
              </a:p>
            </p:txBody>
          </p:sp>
          <p:sp>
            <p:nvSpPr>
              <p:cNvPr id="276491" name="Line 11"/>
              <p:cNvSpPr>
                <a:spLocks noChangeShapeType="1"/>
              </p:cNvSpPr>
              <p:nvPr/>
            </p:nvSpPr>
            <p:spPr bwMode="auto">
              <a:xfrm>
                <a:off x="2381" y="2590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76495" name="Text Box 15"/>
            <p:cNvSpPr txBox="1">
              <a:spLocks noChangeArrowheads="1"/>
            </p:cNvSpPr>
            <p:nvPr/>
          </p:nvSpPr>
          <p:spPr bwMode="auto">
            <a:xfrm>
              <a:off x="2607" y="1253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q</a:t>
              </a:r>
            </a:p>
          </p:txBody>
        </p:sp>
        <p:sp>
          <p:nvSpPr>
            <p:cNvPr id="276496" name="Rectangle 16"/>
            <p:cNvSpPr>
              <a:spLocks noChangeArrowheads="1"/>
            </p:cNvSpPr>
            <p:nvPr/>
          </p:nvSpPr>
          <p:spPr bwMode="auto">
            <a:xfrm>
              <a:off x="1429" y="2160"/>
              <a:ext cx="2857" cy="771"/>
            </a:xfrm>
            <a:prstGeom prst="rect">
              <a:avLst/>
            </a:prstGeom>
            <a:solidFill>
              <a:srgbClr val="CCFF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cxnSp>
          <p:nvCxnSpPr>
            <p:cNvPr id="276498" name="AutoShape 18"/>
            <p:cNvCxnSpPr>
              <a:cxnSpLocks noChangeShapeType="1"/>
              <a:stCxn id="276485" idx="2"/>
              <a:endCxn id="276496" idx="0"/>
            </p:cNvCxnSpPr>
            <p:nvPr/>
          </p:nvCxnSpPr>
          <p:spPr bwMode="auto">
            <a:xfrm>
              <a:off x="2858" y="1831"/>
              <a:ext cx="0" cy="32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14377704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3E25-500F-4023-BFCF-B30F05D36270}" type="slidenum">
              <a:rPr lang="it-IT"/>
              <a:pPr/>
              <a:t>89</a:t>
            </a:fld>
            <a:endParaRPr lang="it-IT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Schema transformation and translation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One level up (Miller et al 1993):</a:t>
            </a:r>
          </a:p>
          <a:p>
            <a:pPr lvl="1"/>
            <a:r>
              <a:rPr lang="en-US"/>
              <a:t>F1 and F2 families of schemas</a:t>
            </a:r>
          </a:p>
          <a:p>
            <a:pPr lvl="1"/>
            <a:r>
              <a:rPr lang="en-US"/>
              <a:t>A </a:t>
            </a:r>
            <a:r>
              <a:rPr lang="en-US" b="1">
                <a:solidFill>
                  <a:schemeClr val="accent2"/>
                </a:solidFill>
              </a:rPr>
              <a:t>schema transformation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is a total function from F1 to F2</a:t>
            </a:r>
          </a:p>
          <a:p>
            <a:pPr lvl="1"/>
            <a:r>
              <a:rPr lang="en-US"/>
              <a:t>A schema transformation is a </a:t>
            </a:r>
            <a:r>
              <a:rPr lang="en-US" b="1">
                <a:solidFill>
                  <a:schemeClr val="accent2"/>
                </a:solidFill>
              </a:rPr>
              <a:t>translation</a:t>
            </a:r>
            <a:r>
              <a:rPr lang="en-US"/>
              <a:t> if F1 and F2 refer to different models</a:t>
            </a:r>
          </a:p>
          <a:p>
            <a:r>
              <a:rPr lang="en-US"/>
              <a:t>A transformation or translation is useful if it induces a mapping between the sets of instances of the involved schemas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138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67BA-B066-43A1-880B-097B9954DFF2}" type="slidenum">
              <a:rPr lang="it-IT"/>
              <a:pPr/>
              <a:t>9</a:t>
            </a:fld>
            <a:endParaRPr lang="it-IT"/>
          </a:p>
        </p:txBody>
      </p:sp>
      <p:sp>
        <p:nvSpPr>
          <p:cNvPr id="332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metamodel approach</a:t>
            </a:r>
          </a:p>
        </p:txBody>
      </p:sp>
      <p:sp>
        <p:nvSpPr>
          <p:cNvPr id="3328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The constructs in the various models are rather similar: </a:t>
            </a:r>
          </a:p>
          <a:p>
            <a:pPr lvl="1"/>
            <a:r>
              <a:rPr lang="en-US" sz="1800" dirty="0"/>
              <a:t>can be classified into a few categories (Hull &amp; King 1986):</a:t>
            </a:r>
          </a:p>
          <a:p>
            <a:pPr lvl="2"/>
            <a:r>
              <a:rPr lang="en-US" sz="1800" dirty="0" smtClean="0"/>
              <a:t>Abstract (entity, class, …)</a:t>
            </a:r>
          </a:p>
          <a:p>
            <a:pPr lvl="2"/>
            <a:r>
              <a:rPr lang="en-US" sz="1800" dirty="0" smtClean="0"/>
              <a:t>Lexical</a:t>
            </a:r>
            <a:r>
              <a:rPr lang="en-US" sz="1800" dirty="0"/>
              <a:t>: set of printable values (domain)</a:t>
            </a:r>
          </a:p>
          <a:p>
            <a:pPr lvl="2"/>
            <a:r>
              <a:rPr lang="en-US" sz="1800" dirty="0" smtClean="0"/>
              <a:t>Aggregation</a:t>
            </a:r>
            <a:r>
              <a:rPr lang="en-US" sz="1800" dirty="0"/>
              <a:t>: a construction based on (subsets of)</a:t>
            </a:r>
            <a:br>
              <a:rPr lang="en-US" sz="1800" dirty="0"/>
            </a:br>
            <a:r>
              <a:rPr lang="en-US" sz="1800" dirty="0"/>
              <a:t>    cartesian products (relationship, table)</a:t>
            </a:r>
          </a:p>
          <a:p>
            <a:pPr lvl="2"/>
            <a:r>
              <a:rPr lang="en-US" sz="1800" dirty="0"/>
              <a:t>Function (attribute, property)</a:t>
            </a:r>
          </a:p>
          <a:p>
            <a:pPr lvl="2"/>
            <a:r>
              <a:rPr lang="en-US" sz="1800" dirty="0"/>
              <a:t>Hierarchies</a:t>
            </a:r>
          </a:p>
          <a:p>
            <a:pPr lvl="2"/>
            <a:r>
              <a:rPr lang="en-US" sz="1800" dirty="0"/>
              <a:t>… </a:t>
            </a:r>
          </a:p>
          <a:p>
            <a:r>
              <a:rPr lang="en-US" sz="1800" dirty="0"/>
              <a:t>We can fix a set of metaconstructs (each with variants):</a:t>
            </a:r>
          </a:p>
          <a:p>
            <a:pPr lvl="1"/>
            <a:r>
              <a:rPr lang="en-US" sz="1800" dirty="0" smtClean="0"/>
              <a:t>abstract</a:t>
            </a:r>
            <a:r>
              <a:rPr lang="en-US" sz="1800" dirty="0"/>
              <a:t>, </a:t>
            </a:r>
            <a:r>
              <a:rPr lang="en-US" sz="1800" dirty="0" smtClean="0"/>
              <a:t>lexical, aggregation</a:t>
            </a:r>
            <a:r>
              <a:rPr lang="en-US" sz="1800" dirty="0"/>
              <a:t>, function, ...</a:t>
            </a:r>
          </a:p>
          <a:p>
            <a:pPr lvl="1"/>
            <a:r>
              <a:rPr lang="en-US" sz="1800" dirty="0"/>
              <a:t>the set can be extended if needed, but this will not be frequent</a:t>
            </a:r>
          </a:p>
          <a:p>
            <a:r>
              <a:rPr lang="en-US" sz="1800" b="1" dirty="0">
                <a:solidFill>
                  <a:schemeClr val="tx2"/>
                </a:solidFill>
              </a:rPr>
              <a:t>A model is defined in terms of the metaconstructs it 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6940-37C9-47BC-9A95-CF5ABBBA5DA8}" type="slidenum">
              <a:rPr lang="it-IT"/>
              <a:pPr/>
              <a:t>90</a:t>
            </a:fld>
            <a:endParaRPr lang="it-IT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Schema translation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3500438"/>
            <a:ext cx="7772400" cy="2592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Different models, within integration or separately</a:t>
            </a:r>
          </a:p>
          <a:p>
            <a:pPr>
              <a:lnSpc>
                <a:spcPct val="90000"/>
              </a:lnSpc>
            </a:pPr>
            <a:r>
              <a:rPr lang="en-US"/>
              <a:t>Goal in terms of information capacity:</a:t>
            </a:r>
          </a:p>
          <a:p>
            <a:pPr lvl="1">
              <a:lnSpc>
                <a:spcPct val="90000"/>
              </a:lnSpc>
            </a:pPr>
            <a:r>
              <a:rPr lang="en-US"/>
              <a:t>S1 should allow everything allowed by S2 </a:t>
            </a:r>
          </a:p>
          <a:p>
            <a:pPr lvl="2">
              <a:lnSpc>
                <a:spcPct val="90000"/>
              </a:lnSpc>
            </a:pPr>
            <a:r>
              <a:rPr lang="en-US"/>
              <a:t>S1 dominates S2</a:t>
            </a:r>
          </a:p>
          <a:p>
            <a:pPr lvl="1">
              <a:lnSpc>
                <a:spcPct val="90000"/>
              </a:lnSpc>
            </a:pPr>
            <a:r>
              <a:rPr lang="en-US"/>
              <a:t>… and viceversa</a:t>
            </a:r>
          </a:p>
          <a:p>
            <a:pPr lvl="2">
              <a:lnSpc>
                <a:spcPct val="90000"/>
              </a:lnSpc>
            </a:pPr>
            <a:r>
              <a:rPr lang="en-US"/>
              <a:t>S1 equivalent to S2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</p:txBody>
      </p:sp>
      <p:grpSp>
        <p:nvGrpSpPr>
          <p:cNvPr id="278545" name="Group 17"/>
          <p:cNvGrpSpPr>
            <a:grpSpLocks/>
          </p:cNvGrpSpPr>
          <p:nvPr/>
        </p:nvGrpSpPr>
        <p:grpSpPr bwMode="auto">
          <a:xfrm>
            <a:off x="3779838" y="1052513"/>
            <a:ext cx="1439862" cy="2166937"/>
            <a:chOff x="2381" y="1158"/>
            <a:chExt cx="907" cy="1365"/>
          </a:xfrm>
        </p:grpSpPr>
        <p:sp>
          <p:nvSpPr>
            <p:cNvPr id="278533" name="Rectangle 5"/>
            <p:cNvSpPr>
              <a:spLocks noChangeArrowheads="1"/>
            </p:cNvSpPr>
            <p:nvPr/>
          </p:nvSpPr>
          <p:spPr bwMode="auto">
            <a:xfrm>
              <a:off x="2381" y="2198"/>
              <a:ext cx="907" cy="3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S2</a:t>
              </a:r>
            </a:p>
          </p:txBody>
        </p:sp>
        <p:sp>
          <p:nvSpPr>
            <p:cNvPr id="278534" name="Line 6"/>
            <p:cNvSpPr>
              <a:spLocks noChangeShapeType="1"/>
            </p:cNvSpPr>
            <p:nvPr/>
          </p:nvSpPr>
          <p:spPr bwMode="auto">
            <a:xfrm>
              <a:off x="2834" y="1309"/>
              <a:ext cx="1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78535" name="Text Box 7"/>
            <p:cNvSpPr txBox="1">
              <a:spLocks noChangeArrowheads="1"/>
            </p:cNvSpPr>
            <p:nvPr/>
          </p:nvSpPr>
          <p:spPr bwMode="auto">
            <a:xfrm>
              <a:off x="2608" y="1884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f</a:t>
              </a:r>
            </a:p>
          </p:txBody>
        </p:sp>
        <p:sp>
          <p:nvSpPr>
            <p:cNvPr id="278539" name="Line 11"/>
            <p:cNvSpPr>
              <a:spLocks noChangeShapeType="1"/>
            </p:cNvSpPr>
            <p:nvPr/>
          </p:nvSpPr>
          <p:spPr bwMode="auto">
            <a:xfrm>
              <a:off x="2834" y="1979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78540" name="Text Box 12"/>
            <p:cNvSpPr txBox="1">
              <a:spLocks noChangeArrowheads="1"/>
            </p:cNvSpPr>
            <p:nvPr/>
          </p:nvSpPr>
          <p:spPr bwMode="auto">
            <a:xfrm>
              <a:off x="2607" y="1158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q</a:t>
              </a:r>
            </a:p>
          </p:txBody>
        </p:sp>
        <p:sp>
          <p:nvSpPr>
            <p:cNvPr id="278543" name="Rectangle 15"/>
            <p:cNvSpPr>
              <a:spLocks noChangeArrowheads="1"/>
            </p:cNvSpPr>
            <p:nvPr/>
          </p:nvSpPr>
          <p:spPr bwMode="auto">
            <a:xfrm>
              <a:off x="2381" y="1517"/>
              <a:ext cx="907" cy="3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S1</a:t>
              </a:r>
            </a:p>
          </p:txBody>
        </p:sp>
        <p:cxnSp>
          <p:nvCxnSpPr>
            <p:cNvPr id="278544" name="AutoShape 16"/>
            <p:cNvCxnSpPr>
              <a:cxnSpLocks noChangeShapeType="1"/>
              <a:stCxn id="278543" idx="2"/>
              <a:endCxn id="278533" idx="0"/>
            </p:cNvCxnSpPr>
            <p:nvPr/>
          </p:nvCxnSpPr>
          <p:spPr bwMode="auto">
            <a:xfrm>
              <a:off x="2835" y="1842"/>
              <a:ext cx="0" cy="3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03642891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Madrid, 28 April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1DC0-05C0-4A71-8840-CB8A694F8556}" type="slidenum">
              <a:rPr lang="it-IT"/>
              <a:pPr/>
              <a:t>91</a:t>
            </a:fld>
            <a:endParaRPr lang="it-IT"/>
          </a:p>
        </p:txBody>
      </p:sp>
      <p:sp>
        <p:nvSpPr>
          <p:cNvPr id="367630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difficulty in schema translation</a:t>
            </a:r>
          </a:p>
        </p:txBody>
      </p:sp>
      <p:sp>
        <p:nvSpPr>
          <p:cNvPr id="367631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Sometimes there is no equivalent schema in the target model</a:t>
            </a:r>
          </a:p>
          <a:p>
            <a:pPr lvl="1"/>
            <a:r>
              <a:rPr lang="en-US"/>
              <a:t>Source: E-R with cardinality constraints and the target E-R model without them</a:t>
            </a:r>
          </a:p>
          <a:p>
            <a:r>
              <a:rPr lang="en-US"/>
              <a:t>There could be two or more dominating, incomparable target schemas:</a:t>
            </a:r>
          </a:p>
          <a:p>
            <a:pPr lvl="1"/>
            <a:r>
              <a:rPr lang="en-US"/>
              <a:t>the source schema is an E-R model with is-a relationships and the target an E-R model without them</a:t>
            </a:r>
          </a:p>
        </p:txBody>
      </p:sp>
    </p:spTree>
    <p:extLst>
      <p:ext uri="{BB962C8B-B14F-4D97-AF65-F5344CB8AC3E}">
        <p14:creationId xmlns:p14="http://schemas.microsoft.com/office/powerpoint/2010/main" val="23307775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Thank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smtClean="0"/>
              <a:t>!</a:t>
            </a:r>
            <a:endParaRPr lang="it-IT" dirty="0"/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  <p:tag name="PREAMBLE" val="\documentclass{article}&#10;\pagestyle{empty}&#10;\usepackage{xspace,amssymb,amsfonts,amsmath}&#10;\usepackage{color}&#10;\usepackage{TeX4PPT}&#10;"/>
  <p:tag name="MAGPC" val="200"/>
  <p:tag name="FONTSIZE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 \( MAP = \langle O_2:R(O_1)\rangle \)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424"/>
  <p:tag name="BOXHEIGHT" val="319"/>
  <p:tag name="BOXFONT" val="10"/>
  <p:tag name="BOXWRAP" val="Falso"/>
  <p:tag name="WORKAROUNDTRANSPARENCYBUG" val="Falso"/>
  <p:tag name="ALLOWFONTSUBSTITUTION" val="Falso"/>
  <p:tag name="BITMAPFORMAT" val="pngmono"/>
  <p:tag name="ORIGWIDTH" val="207"/>
  <p:tag name="PICTUREFILESIZE" val="1055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\pagestyle{empty}\newcommand{\attribute}[1]{{\attr #1}}&#10;\newcommand{\relation}[1]{{\reln #1}}&#10;&#10;\newcommand{\attr}{\sf}&#10;\newcommand{\reln}{\sc}&#10;&#10;\begin{document}&#10;\begin{tabular}{c|c|c|c|}&#10;  \cline{2-4}&#10;  &amp; \multicolumn{3}{|c|}{\relation{Employees}}\\&#10;  \cline{2-4}&#10;  &amp; \attribute{EmpNo} &amp; \attribute{Name}  &amp; \attribute{Dept} \\&#10;  \cline{2-4}&#10;  E\#1 &amp; 134 &amp; Smith &amp; D\#1 \\&#10;  E\#2 &amp; 201 &amp; Jones &amp; D\#2 \\&#10;  E\#3 &amp; 255 &amp; Black &amp; D\#1 \\&#10;  E\#4 &amp; 302 &amp; Brown &amp; {\sc null} \\&#10;  \cline{2-4}&#10;\end{tabular}&#10;%&#10;%\vspace{1mm}&#10;%&#10;\hspace{5mm}&#10;\begin{tabular}{c|c|c|}&#10;  \cline{2-3}&#10;  &amp; \multicolumn{2}{c|}{\relation{Departments}}\\&#10;  \cline{2-3}&#10;  &amp; \attribute{Name} &amp; \attribute{Address} \\&#10;  \cline{2-3}&#10;  D\#1 &amp;  A &amp; 5, Pine St \\&#10;  D\#2 &amp;  B &amp; 10, Walnut St \\&#10; \cline{2-3}&#10; \end{tabular}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348"/>
  <p:tag name="BOXHEIGHT" val="200"/>
  <p:tag name="BOXFONT" val="10"/>
  <p:tag name="BOXWRAP" val="Falso"/>
  <p:tag name="WORKAROUNDTRANSPARENCYBUG" val="Falso"/>
  <p:tag name="ALLOWFONTSUBSTITUTION" val="Falso"/>
  <p:tag name="BITMAPFORMAT" val="pngmono"/>
  <p:tag name="ORIGWIDTH" val="647"/>
  <p:tag name="PICTUREFILESIZE" val="1045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\pagestyle{empty}\newcommand{\attribute}[1]{{\attr #1}}&#10;\newcommand{\relation}[1]{{\reln #1}}&#10;&#10;\newcommand{\attr}{\sf}&#10;\newcommand{\reln}{\sc}&#10;&#10;\begin{document}&#10;\begin{tabular}{c|c|c|c|}&#10;  \cline{2-4}&#10;  &amp; \multicolumn{3}{|c|}{\relation{Employees}}\\&#10;  \cline{2-4}&#10;  &amp; \attribute{EmpNo} &amp; \attribute{Name}  &amp; \attribute{Dept} \\&#10;  \cline{2-4}&#10;  E\#1 &amp; 134 &amp; Smith &amp; D\#1 \\&#10;  E\#2 &amp; 201 &amp; Jones &amp; D\#2 \\&#10;  E\#3 &amp; 255 &amp; Black &amp; D\#1 \\&#10;  E\#4 &amp; 302 &amp; Brown &amp; {\sc null} \\&#10;  \cline{2-4}&#10;\end{tabular}&#10;%&#10;%\vspace{1mm}&#10;%&#10;\hspace{5mm}&#10;\begin{tabular}{c|c|c|}&#10;  \cline{2-3}&#10;  &amp; \multicolumn{2}{c|}{\relation{Departments}}\\&#10;  \cline{2-3}&#10;  &amp; \attribute{Name} &amp; \attribute{Address} \\&#10;  \cline{2-3}&#10;  D\#1 &amp;  A &amp; 5, Pine St \\&#10;  D\#2 &amp;  B &amp; 10, Walnut St \\&#10; \cline{2-3}&#10; \end{tabular}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348"/>
  <p:tag name="BOXHEIGHT" val="200"/>
  <p:tag name="BOXFONT" val="10"/>
  <p:tag name="BOXWRAP" val="Falso"/>
  <p:tag name="WORKAROUNDTRANSPARENCYBUG" val="Falso"/>
  <p:tag name="ALLOWFONTSUBSTITUTION" val="Falso"/>
  <p:tag name="BITMAPFORMAT" val="pngmono"/>
  <p:tag name="ORIGWIDTH" val="647"/>
  <p:tag name="PICTUREFILESIZE" val="10453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\pagestyle{empty}\newcommand{\attribute}[1]{{\attr #1}}&#10;\newcommand{\relation}[1]{{\reln #1}}&#10;&#10;\newcommand{\attr}{\sf}&#10;\newcommand{\reln}{\sc}&#10;&#10;\begin{document}&#10;\begin{tabular}{|c|c|c|}&#10;  \hline&#10;  \multicolumn{3}{|c|}{\relation{Employees}}\\&#10;  \hline&#10;  \attribute{\underline{Em}p\underline{No}} &amp; \attribute{Name}  &amp; \attribute{Dept} \\&#10;  \hline&#10;  134 &amp; Smith &amp; A \\&#10;  201 &amp; Jones &amp; B \\&#10;  255 &amp; Black &amp; A \\&#10;  302 &amp; Brown &amp; {\sc null} \\&#10;  \hline&#10;\end{tabular}&#10;%&#10;%\vspace{1mm}&#10;%&#10;\hspace{5mm}&#10;\begin{tabular}{|c|c|}&#10;  \hline&#10;  \multicolumn{2}{|c|}{\relation{Departments}}\\&#10;  \hline&#10;  \attribute{\underline{Name}} &amp; \attribute{Address} \\&#10;  \hline&#10;  A &amp; 5, Pine St \\&#10;  B &amp; 10, Walnut St \\&#10;  \hline&#10; \end{tabular}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348"/>
  <p:tag name="BOXHEIGHT" val="200"/>
  <p:tag name="BOXFONT" val="10"/>
  <p:tag name="BOXWRAP" val="Falso"/>
  <p:tag name="WORKAROUNDTRANSPARENCYBUG" val="Falso"/>
  <p:tag name="ALLOWFONTSUBSTITUTION" val="Falso"/>
  <p:tag name="BITMAPFORMAT" val="pngmono"/>
  <p:tag name="ORIGWIDTH" val="519"/>
  <p:tag name="PICTUREFILESIZE" val="8174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\pagestyle{empty}\newcommand{\attribute}[1]{{\attr #1}}&#10;\newcommand{\relation}[1]{{\reln #1}}&#10;&#10;\newcommand{\attr}{\sf}&#10;\newcommand{\reln}{\sc}&#10;&#10;\begin{document}&#10;\begin{tabular}{|c|c|c|c|}&#10; \hline&#10;  \multicolumn{4}{|c|}{\relation{Employees}}\\&#10;  \hline&#10;  \attribute{\underline{Em}p\underline{ID}} &amp; \attribute{EmpNo} &amp; \attribute{Name}  &amp; \attribute{Dept} \\&#10;  \hline&#10;  1 &amp; 134 &amp; Smith &amp; 1 \\&#10;  2 &amp; 201 &amp; Jones &amp; 2 \\&#10;  3 &amp; 255 &amp; Black &amp; 1 \\&#10;  4 &amp; 302 &amp; Brown &amp; {\sc null} \\&#10;  \hline&#10;\end{tabular}&#10;%&#10;%\vspace{1mm}&#10;%&#10;\hspace{5mm}&#10;\begin{tabular}{|c|c|c|}&#10; \hline&#10;  \multicolumn{3}{|c|}{\relation{Departments}}\\&#10;  \hline&#10;  \attribute{\underline{De}p\underline{tID}} &amp; \attribute{Name} &amp; \attribute{Address} \\&#10;  \hline&#10;  1 &amp;  A &amp; 5, Pine St \\&#10;  2 &amp;  B &amp; 10, Walnut St \\&#10;  \hline&#10; \end{tabular}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348"/>
  <p:tag name="BOXHEIGHT" val="200"/>
  <p:tag name="BOXFONT" val="10"/>
  <p:tag name="BOXWRAP" val="Falso"/>
  <p:tag name="WORKAROUNDTRANSPARENCYBUG" val="Falso"/>
  <p:tag name="ALLOWFONTSUBSTITUTION" val="Falso"/>
  <p:tag name="BITMAPFORMAT" val="pngmono"/>
  <p:tag name="ORIGWIDTH" val="704"/>
  <p:tag name="PICTUREFILESIZE" val="9716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\pagestyle{empty}\newcommand{\attribute}[1]{{\attr #1}}&#10;\newcommand{\relation}[1]{{\reln #1}}&#10;&#10;\newcommand{\attr}{\sf}&#10;\newcommand{\reln}{\sc}&#10;&#10;\begin{document}&#10;\begin{tabular}{c|c|c|c|}&#10;  \cline{2-4}&#10;  &amp; \multicolumn{3}{|c|}{\relation{Employees}}\\&#10;  \cline{2-4}&#10;  &amp; \attribute{EmpNo} &amp; \attribute{Name}  &amp; \attribute{Dept} \\&#10;  \cline{2-4}&#10;  E\#1 &amp; 134 &amp; Smith &amp; D\#1 \\&#10;  E\#2 &amp; 201 &amp; Jones &amp; D\#2 \\&#10;  E\#3 &amp; 255 &amp; Black &amp; D\#1 \\&#10;  E\#4 &amp; 302 &amp; Brown &amp; {\sc null} \\&#10;  \cline{2-4}&#10;\end{tabular}&#10;%&#10;%\vspace{1mm}&#10;%&#10;\hspace{5mm}&#10;\begin{tabular}{c|c|c|}&#10;  \cline{2-3}&#10;  &amp; \multicolumn{2}{c|}{\relation{Departments}}\\&#10;  \cline{2-3}&#10;  &amp; \attribute{Name} &amp; \attribute{Address} \\&#10;  \cline{2-3}&#10;  D\#1 &amp;  A &amp; 5, Pine St \\&#10;  D\#2 &amp;  B &amp; 10, Walnut St \\&#10; \cline{2-3}&#10; \end{tabular}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348"/>
  <p:tag name="BOXHEIGHT" val="200"/>
  <p:tag name="BOXFONT" val="10"/>
  <p:tag name="BOXWRAP" val="Falso"/>
  <p:tag name="WORKAROUNDTRANSPARENCYBUG" val="Falso"/>
  <p:tag name="ALLOWFONTSUBSTITUTION" val="Falso"/>
  <p:tag name="BITMAPFORMAT" val="pngmono"/>
  <p:tag name="ORIGWIDTH" val="647"/>
  <p:tag name="PICTUREFILESIZE" val="10453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 \( H = \langle R(\neg O_1 \wedge F_1 \wedge I \wedge \neg F_2) \rangle \)\\&#10; \( B = \langle R(\neg F_1 \wedge \neg F_2) , E(true) \rangle \)\\&#10; \( MAP = \langle O_2:R(O_1)\rangle \)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424"/>
  <p:tag name="BOXHEIGHT" val="319"/>
  <p:tag name="BOXFONT" val="10"/>
  <p:tag name="BOXWRAP" val="Falso"/>
  <p:tag name="WORKAROUNDTRANSPARENCYBUG" val="Falso"/>
  <p:tag name="ALLOWFONTSUBSTITUTION" val="Falso"/>
  <p:tag name="BITMAPFORMAT" val="pngmono"/>
  <p:tag name="ORIGWIDTH" val="283"/>
  <p:tag name="PICTUREFILESIZE" val="3862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 \( B = \langle R(\neg F_1 \wedge \neg F_2) , E(true) \rangle \)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424"/>
  <p:tag name="BOXHEIGHT" val="319"/>
  <p:tag name="BOXFONT" val="10"/>
  <p:tag name="BOXWRAP" val="Falso"/>
  <p:tag name="WORKAROUNDTRANSPARENCYBUG" val="Falso"/>
  <p:tag name="ALLOWFONTSUBSTITUTION" val="Falso"/>
  <p:tag name="BITMAPFORMAT" val="pngmono"/>
  <p:tag name="ORIGWIDTH" val="282"/>
  <p:tag name="PICTUREFILESIZE" val="1429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 \( H = \langle R(\neg O_1 \wedge F_1 \wedge I \wedge \neg F_2) \rangle \)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424"/>
  <p:tag name="BOXHEIGHT" val="319"/>
  <p:tag name="BOXFONT" val="10"/>
  <p:tag name="BOXWRAP" val="Falso"/>
  <p:tag name="WORKAROUNDTRANSPARENCYBUG" val="Falso"/>
  <p:tag name="ALLOWFONTSUBSTITUTION" val="Falso"/>
  <p:tag name="BITMAPFORMAT" val="pngmono"/>
  <p:tag name="ORIGWIDTH" val="283"/>
  <p:tag name="PICTUREFILESIZE" val="12423"/>
</p:tagLst>
</file>

<file path=ppt/theme/theme1.xml><?xml version="1.0" encoding="utf-8"?>
<a:theme xmlns:a="http://schemas.openxmlformats.org/drawingml/2006/main" name="SINF">
  <a:themeElements>
    <a:clrScheme name="SINF 14">
      <a:dk1>
        <a:srgbClr val="000000"/>
      </a:dk1>
      <a:lt1>
        <a:srgbClr val="FFFFFF"/>
      </a:lt1>
      <a:dk2>
        <a:srgbClr val="000099"/>
      </a:dk2>
      <a:lt2>
        <a:srgbClr val="808080"/>
      </a:lt2>
      <a:accent1>
        <a:srgbClr val="FFFFCC"/>
      </a:accent1>
      <a:accent2>
        <a:srgbClr val="0000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008A"/>
      </a:accent6>
      <a:hlink>
        <a:srgbClr val="000099"/>
      </a:hlink>
      <a:folHlink>
        <a:srgbClr val="000000"/>
      </a:folHlink>
    </a:clrScheme>
    <a:fontScheme name="SIN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N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8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99FF99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CAFFCA"/>
        </a:accent5>
        <a:accent6>
          <a:srgbClr val="00008A"/>
        </a:accent6>
        <a:hlink>
          <a:srgbClr val="0000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9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CCFFCC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00008A"/>
        </a:accent6>
        <a:hlink>
          <a:srgbClr val="0000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10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CCFFCC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B92D00"/>
        </a:accent6>
        <a:hlink>
          <a:srgbClr val="0000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11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FF99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2D00"/>
        </a:accent6>
        <a:hlink>
          <a:srgbClr val="0000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12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FFCC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92D00"/>
        </a:accent6>
        <a:hlink>
          <a:srgbClr val="0000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13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FFCC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00008A"/>
        </a:accent6>
        <a:hlink>
          <a:srgbClr val="0000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14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FFFFCC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00008A"/>
        </a:accent6>
        <a:hlink>
          <a:srgbClr val="0000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10211</TotalTime>
  <Words>5143</Words>
  <Application>Microsoft Office PowerPoint</Application>
  <PresentationFormat>Presentazione su schermo (4:3)</PresentationFormat>
  <Paragraphs>1591</Paragraphs>
  <Slides>92</Slides>
  <Notes>92</Notes>
  <HiddenSlides>2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92</vt:i4>
      </vt:variant>
    </vt:vector>
  </HeadingPairs>
  <TitlesOfParts>
    <vt:vector size="93" baseType="lpstr">
      <vt:lpstr>SINF</vt:lpstr>
      <vt:lpstr>Information capacity  in schema and data translation </vt:lpstr>
      <vt:lpstr>Schema and data translation</vt:lpstr>
      <vt:lpstr>A wider perspective</vt:lpstr>
      <vt:lpstr> A simple example</vt:lpstr>
      <vt:lpstr> Example, 2</vt:lpstr>
      <vt:lpstr> Example, 3</vt:lpstr>
      <vt:lpstr>Many different models (plus variants …)</vt:lpstr>
      <vt:lpstr>Heterogeneity</vt:lpstr>
      <vt:lpstr>A metamodel approach</vt:lpstr>
      <vt:lpstr> The metamodel approach, example</vt:lpstr>
      <vt:lpstr> The supermodel </vt:lpstr>
      <vt:lpstr>Generic translations</vt:lpstr>
      <vt:lpstr>Translations within the supermodel</vt:lpstr>
      <vt:lpstr>The metamodel approach, translations</vt:lpstr>
      <vt:lpstr>Many different models</vt:lpstr>
      <vt:lpstr>Many different models (and variants …) </vt:lpstr>
      <vt:lpstr> A more complex example</vt:lpstr>
      <vt:lpstr>A more complex example, 2</vt:lpstr>
      <vt:lpstr>A more complex example, 3</vt:lpstr>
      <vt:lpstr>Many different models (and variants …) </vt:lpstr>
      <vt:lpstr>Translations in MIDST (our tool)</vt:lpstr>
      <vt:lpstr>A Multi-Level Dictionary</vt:lpstr>
      <vt:lpstr>Multi-Level Dictionary</vt:lpstr>
      <vt:lpstr>Model descriptions</vt:lpstr>
      <vt:lpstr>Schemas in a model</vt:lpstr>
      <vt:lpstr>Schemas in the supermodel</vt:lpstr>
      <vt:lpstr>Multi-Level Repository, generation and use</vt:lpstr>
      <vt:lpstr>Translations</vt:lpstr>
      <vt:lpstr>A basic translation application</vt:lpstr>
      <vt:lpstr>A basic translation (in supermodel terms)</vt:lpstr>
      <vt:lpstr>"An aggregation for each abstract"</vt:lpstr>
      <vt:lpstr>Datalog with OID invention</vt:lpstr>
      <vt:lpstr>"An aggregation for each abstract"</vt:lpstr>
      <vt:lpstr>"A lexical component of the aggregation  for each attribute of abstract"</vt:lpstr>
      <vt:lpstr>Many rules, how to choose?</vt:lpstr>
      <vt:lpstr>Model Signatures</vt:lpstr>
      <vt:lpstr>Rule signature</vt:lpstr>
      <vt:lpstr>Rule signature</vt:lpstr>
      <vt:lpstr>Rule signature</vt:lpstr>
      <vt:lpstr>Rule signature</vt:lpstr>
      <vt:lpstr>Rule signature</vt:lpstr>
      <vt:lpstr>Reasoning</vt:lpstr>
      <vt:lpstr>Reasoning on translations</vt:lpstr>
      <vt:lpstr>Reasoning</vt:lpstr>
      <vt:lpstr>Reasoning</vt:lpstr>
      <vt:lpstr>The data level</vt:lpstr>
      <vt:lpstr>Translations: off-line approach</vt:lpstr>
      <vt:lpstr>Multi-Level Dictionary</vt:lpstr>
      <vt:lpstr>Multi-Level Dictionary</vt:lpstr>
      <vt:lpstr>Instances in the supermodel</vt:lpstr>
      <vt:lpstr>Translation rules, data level</vt:lpstr>
      <vt:lpstr>Generating data-level translations</vt:lpstr>
      <vt:lpstr>Off-line approach</vt:lpstr>
      <vt:lpstr>Experiments</vt:lpstr>
      <vt:lpstr>Presentazione standard di PowerPoint</vt:lpstr>
      <vt:lpstr>The off-line approach: drawbacks</vt:lpstr>
      <vt:lpstr>A run-time alternative: generating views</vt:lpstr>
      <vt:lpstr>Runtime translation procedure</vt:lpstr>
      <vt:lpstr>Run-time vs off-line</vt:lpstr>
      <vt:lpstr>Construct classification</vt:lpstr>
      <vt:lpstr>Container generation</vt:lpstr>
      <vt:lpstr>Content generation </vt:lpstr>
      <vt:lpstr>From generic to instantiaded views</vt:lpstr>
      <vt:lpstr>A view Example</vt:lpstr>
      <vt:lpstr>Correctness</vt:lpstr>
      <vt:lpstr>“Database Equivalence”</vt:lpstr>
      <vt:lpstr>Relative information capacity  </vt:lpstr>
      <vt:lpstr>Dominance and equivalence</vt:lpstr>
      <vt:lpstr>Information capacity dominance</vt:lpstr>
      <vt:lpstr>Comparing information capacity</vt:lpstr>
      <vt:lpstr>“With the same information”</vt:lpstr>
      <vt:lpstr>Query dominance</vt:lpstr>
      <vt:lpstr>More precisely</vt:lpstr>
      <vt:lpstr>Notions of dominance (and equivalence) </vt:lpstr>
      <vt:lpstr>Comments</vt:lpstr>
      <vt:lpstr>Another point of view</vt:lpstr>
      <vt:lpstr>Properties of the mapping, 1</vt:lpstr>
      <vt:lpstr>Properties of the mapping, 2</vt:lpstr>
      <vt:lpstr>Properties of the mapping, 3</vt:lpstr>
      <vt:lpstr>Properties of the mapping, 4</vt:lpstr>
      <vt:lpstr>Information capacity  and properties of the mapping</vt:lpstr>
      <vt:lpstr>Information capacity  and properties of the mapping, 2</vt:lpstr>
      <vt:lpstr>Schema integration and translation tasks:  a taxonomy of goals</vt:lpstr>
      <vt:lpstr>View</vt:lpstr>
      <vt:lpstr>Total view</vt:lpstr>
      <vt:lpstr>Total updatable view</vt:lpstr>
      <vt:lpstr>Bidirectional view</vt:lpstr>
      <vt:lpstr>Database integration</vt:lpstr>
      <vt:lpstr>Schema transformation and translation</vt:lpstr>
      <vt:lpstr>Schema translation</vt:lpstr>
      <vt:lpstr>A difficulty in schema translation</vt:lpstr>
      <vt:lpstr>Thank you!</vt:lpstr>
    </vt:vector>
  </TitlesOfParts>
  <Company>Dipartimento di Informatica e Automazione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Sistemi informativi  (nuovo ordinamento, laurea specialistica) 2003-2004</dc:title>
  <dc:creator>Prof. Paolo Atzeni</dc:creator>
  <cp:lastModifiedBy>atzeni</cp:lastModifiedBy>
  <cp:revision>252</cp:revision>
  <cp:lastPrinted>2000-09-08T13:34:30Z</cp:lastPrinted>
  <dcterms:created xsi:type="dcterms:W3CDTF">2004-12-07T07:29:17Z</dcterms:created>
  <dcterms:modified xsi:type="dcterms:W3CDTF">2011-04-28T17:04:41Z</dcterms:modified>
</cp:coreProperties>
</file>